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  <p:sldMasterId id="2147483660" r:id="rId2"/>
  </p:sldMasterIdLst>
  <p:notesMasterIdLst>
    <p:notesMasterId r:id="rId20"/>
  </p:notesMasterIdLst>
  <p:sldIdLst>
    <p:sldId id="256" r:id="rId3"/>
    <p:sldId id="294" r:id="rId4"/>
    <p:sldId id="259" r:id="rId5"/>
    <p:sldId id="260" r:id="rId6"/>
    <p:sldId id="261" r:id="rId7"/>
    <p:sldId id="263" r:id="rId8"/>
    <p:sldId id="265" r:id="rId9"/>
    <p:sldId id="264" r:id="rId10"/>
    <p:sldId id="295" r:id="rId11"/>
    <p:sldId id="296" r:id="rId12"/>
    <p:sldId id="297" r:id="rId13"/>
    <p:sldId id="298" r:id="rId14"/>
    <p:sldId id="300" r:id="rId15"/>
    <p:sldId id="301" r:id="rId16"/>
    <p:sldId id="299" r:id="rId17"/>
    <p:sldId id="266" r:id="rId18"/>
    <p:sldId id="262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569" autoAdjust="0"/>
    <p:restoredTop sz="86405" autoAdjust="0"/>
  </p:normalViewPr>
  <p:slideViewPr>
    <p:cSldViewPr snapToGrid="0">
      <p:cViewPr varScale="1">
        <p:scale>
          <a:sx n="63" d="100"/>
          <a:sy n="63" d="100"/>
        </p:scale>
        <p:origin x="780" y="72"/>
      </p:cViewPr>
      <p:guideLst/>
    </p:cSldViewPr>
  </p:slideViewPr>
  <p:outlineViewPr>
    <p:cViewPr>
      <p:scale>
        <a:sx n="33" d="100"/>
        <a:sy n="33" d="100"/>
      </p:scale>
      <p:origin x="0" y="-1380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71" d="100"/>
        <a:sy n="171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C718D9-2C87-4814-8471-598F3A0B7D9E}" type="datetimeFigureOut">
              <a:rPr lang="en-IN" smtClean="0"/>
              <a:t>28-12-2025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5B0CAE-C226-4F50-9E29-280196DA200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095726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1D29E-F25E-8C11-FFB2-F28F759D1C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FF9AC2-AE4C-743F-700C-CC4F84B551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6505DD-7DF7-A775-D260-BFD520F574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ED1C6D-64A9-4E2D-9A6C-E91105B63EC9}" type="datetime1">
              <a:rPr lang="en-IN" smtClean="0"/>
              <a:t>28-12-2025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772C7F-8CD7-CD94-5BA9-0BCC99176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D92D78-721F-9EE6-66F7-E8EDCF854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6409-3411-4534-8D12-35FE24735A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681628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740BD2-0FC9-574E-5CB1-B69182E7D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7C0FBB4-7AD7-F787-3FA7-10A9BE1024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85D17D-6108-CFFF-3577-9104AAB95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E0DA8-2651-4482-A0A2-AFA6C595E0B7}" type="datetime1">
              <a:rPr lang="en-IN" smtClean="0"/>
              <a:t>28-12-2025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884102-A8A3-8571-CFC1-8482501E1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C04F63-5ADA-6671-7E6B-A58C54595C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6409-3411-4534-8D12-35FE24735A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990245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A7E5929-A32E-7318-28BB-9DBC45719DB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239276C-F873-3F7F-1E18-073DEF088A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B5A34F-1C0C-7D40-CEE9-F48DBDB4D6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FC59C5-25AD-40A2-B8B6-710A7403660D}" type="datetime1">
              <a:rPr lang="en-IN" smtClean="0"/>
              <a:t>28-12-2025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342C68-CEE8-C144-02A7-5FE8057437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41425B-6D9F-3592-9156-506AC43A6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6409-3411-4534-8D12-35FE24735A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67292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66554D-72E5-FF3C-08C3-1AEBA40723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AE9148-0D69-CBFE-DE91-4D83691C7E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0EC11C-9A3F-941D-9EB6-3B3206A420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FAF5D-0002-429C-B0C5-8EE1E95ADF60}" type="datetime1">
              <a:rPr lang="en-IN" smtClean="0"/>
              <a:t>28-12-2025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18B255-8215-53B8-021F-E8511E0C9C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A8D402-EF68-63C6-4CC4-2962E73E3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1381085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9121B5-C4FA-06AB-484C-CE984830B9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A4DE9C-170A-030B-D268-8313D6C570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4BF913-EE8E-F94F-AF9F-695E7FFF39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9A6EE-35CB-4C55-BD57-77600E238904}" type="datetime1">
              <a:rPr lang="en-IN" smtClean="0"/>
              <a:t>28-12-2025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D94924-4F4F-50AD-F023-E390CCFC7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B91583-C5A2-CFCC-2688-5F1FD2042C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640787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3BF7BC-7BAC-F239-62BF-036E23735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DF8E37-7370-BA5A-071F-94116C8673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B04C80-64C3-2FE1-3C66-DC262BDEA8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31A59-5885-47CE-A56F-31BBD2ED4A81}" type="datetime1">
              <a:rPr lang="en-IN" smtClean="0"/>
              <a:t>28-12-2025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94D8F8-D0D7-D63F-EE8F-BA7C6A3BD2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9D6B03-E92E-891C-EBEE-F70F441822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499781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8ED70-E37F-8174-FF58-D19B46873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B6DC54-D7C2-3A7D-0445-2D6C3E1B67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4AA53A-478F-B35E-786F-D2DE42A912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E85777-9587-214E-BF4E-1702194B05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71A6C9-A2A6-47CD-824A-3864682612D8}" type="datetime1">
              <a:rPr lang="en-IN" smtClean="0"/>
              <a:t>28-12-2025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6EE073-9E6E-687B-7729-7C28A244F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6FC47E-08E4-788E-95F5-8109560297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080349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C047C-C252-2BF4-24AC-A1B48EF7A9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C18038-0AF9-2028-F20C-AB1C23CE2E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E55B30-1E4C-7ABF-6843-4080015A46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C2614F-97E2-6536-A9DA-4E501503037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1013DEB-D91D-0DFA-C983-0D018D5C77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06073C-2AE5-0E85-D462-71023F3743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DF4A07-182A-4523-9400-45AF01FFCFA7}" type="datetime1">
              <a:rPr lang="en-IN" smtClean="0"/>
              <a:t>28-12-2025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12046B8-9287-D587-B2EF-B6F4C79CD7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004DA3B-7133-28FC-B572-84C1F18705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5221610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8BA1B-E667-2A7F-9718-D1DDE8E58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0D3AC8-F359-568E-D9B3-004D233B22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D7BA3-CFC4-4702-BC50-593A513A0209}" type="datetime1">
              <a:rPr lang="en-IN" smtClean="0"/>
              <a:t>28-12-2025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6473C6-8812-47C2-9624-05FCCAB5DE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DD8C9C-15BD-79A0-1015-82A8EC65B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3719618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61AC6A-FEF5-BE13-6136-27A92F08F8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F84AA-5082-4373-AD01-1489AA108879}" type="datetime1">
              <a:rPr lang="en-IN" smtClean="0"/>
              <a:t>28-12-2025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3184AA0-3A69-D1F6-2E1F-4A93765E20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DEC788-52FA-F73B-D1F2-641CD2998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085246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C76AA-5F49-9033-B7D6-3AD3E8EF2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90B6CF-9328-4A2F-FF0D-EFDAFABB2F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9617FD-DAC5-62CE-7145-13232C105E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BE6CCF-39ED-3B5B-8B9D-4CD7AF485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1921A-33A5-44B8-8CE1-DF8DE646E4D6}" type="datetime1">
              <a:rPr lang="en-IN" smtClean="0"/>
              <a:t>28-12-2025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CB774B-BA69-CE17-B943-2B0ED18623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452E8C-5B1F-7A2D-AFCD-4A169139B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378981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18093-6C17-8A61-42D8-345663606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2C9D36-4D9D-1891-1E2C-0EDA7F1D1D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D4A7E9-678D-EE42-61A7-D99A43289A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90065-3C61-4839-BF62-6C1FD32A9DEF}" type="datetime1">
              <a:rPr lang="en-IN" smtClean="0"/>
              <a:t>28-12-2025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94EC84-CBE3-9F27-7C4B-DA2692739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DAB330-4390-F24D-BBB6-9BF0BB1C49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6409-3411-4534-8D12-35FE24735A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2911057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01A47-D08C-A01E-A030-862A11451F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66B15E8-6EAC-43B0-6A57-9B0FFFBE07D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CD5617-C24C-1761-9089-99DECDFC01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973ADB-2E07-2E8A-3911-2F7D6E4753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8FC35-AEDD-49BF-AE2C-325672DF1847}" type="datetime1">
              <a:rPr lang="en-IN" smtClean="0"/>
              <a:t>28-12-2025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9B9823-08EF-47B4-BEDB-C993F62BA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7C96C1-4F3E-E26D-76FB-9BEA75A60B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2663019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0F24B-675C-9AFE-32B9-555437842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432006-14F9-7DF8-71D2-C1E91D5E76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CB02B3-7A4F-9E52-0F17-B6FFF92051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70672-32A4-47E7-9497-9F5CB1C3C59E}" type="datetime1">
              <a:rPr lang="en-IN" smtClean="0"/>
              <a:t>28-12-2025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71F9CF-F5B7-D532-1C8C-947A8FDDAD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688794-9A3B-E7CB-75EB-D8AC66CD47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8234179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C4D6F41-6F39-007C-FE52-DBAB8D40AB2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0D8841-0CCE-A262-F072-0711BF7291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9FF86B-82F2-2228-A726-2F8954AB2B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8EDF0-2D2A-4441-B0F4-25DD1E88333E}" type="datetime1">
              <a:rPr lang="en-IN" smtClean="0"/>
              <a:t>28-12-2025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EC014B-B965-C9BC-4A9F-383C2BAC3E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BD94EA-D922-327D-F294-35D87D8C4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3131080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8B4456-ED9E-354E-C595-AD02D8B90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F7C16DD-8AE7-A6B9-ECEA-42442602A6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9AC1A-A558-4C8B-AB6D-938DF87C7B21}" type="datetime1">
              <a:rPr lang="en-IN" smtClean="0"/>
              <a:t>28-12-2025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297A28-0B41-6F74-469D-B46287FA4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C376C1-E61E-ED47-7A9E-865702651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2B8E9-AAFC-44D3-B92E-D5D0BFCC5072}" type="slidenum">
              <a:rPr lang="en-IN" smtClean="0"/>
              <a:t>‹#›</a:t>
            </a:fld>
            <a:endParaRPr lang="en-IN"/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E020C069-4D8F-8B72-9D37-04C0A3CDC75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42" y="136525"/>
            <a:ext cx="1453515" cy="859155"/>
          </a:xfrm>
          <a:prstGeom prst="rect">
            <a:avLst/>
          </a:prstGeom>
        </p:spPr>
      </p:pic>
      <p:pic>
        <p:nvPicPr>
          <p:cNvPr id="7" name="Picture 6" descr="A picture containing text, font, logo, symbol&#10;&#10;Description automatically generated">
            <a:extLst>
              <a:ext uri="{FF2B5EF4-FFF2-40B4-BE49-F238E27FC236}">
                <a16:creationId xmlns:a16="http://schemas.microsoft.com/office/drawing/2014/main" id="{93868805-79F0-D4E2-BDEA-B026B90DB7B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0776" y="410464"/>
            <a:ext cx="1146048" cy="585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3830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FF9B01-C387-F637-61A4-F7953D561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08B131-BDC5-30E1-6A46-7C38972EAD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22E0B2-7BB0-CFAA-A082-0C1005B8D8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F9F72-8D0A-4C05-9342-DF72BE5EC6CB}" type="datetime1">
              <a:rPr lang="en-IN" smtClean="0"/>
              <a:t>28-12-2025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BA5427-082F-E236-4DA8-4B46F775FD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D32DE9-D8A3-4BD6-2B84-597CE06A6E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6409-3411-4534-8D12-35FE24735A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014694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36EEC-535D-A316-D059-7EEA6F56A0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352D11-870F-156A-47D0-901FF0320F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DF2A60-54FC-48F2-03F3-664116C8C3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F658A8-D795-2C75-5E01-EADE443A51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A39C3-845A-43B9-BEFB-7A236C2A4F79}" type="datetime1">
              <a:rPr lang="en-IN" smtClean="0"/>
              <a:t>28-12-2025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975937-A02A-E114-E57C-BC4737DCD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438C50-4647-D110-CE11-6A4379F5C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6409-3411-4534-8D12-35FE24735A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642120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CE825-11A4-E7E2-3AB4-87AF48C18D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806DD9-9550-19B1-826D-E192840A78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85D96A-267C-46CB-AC28-F562308965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50431BD-DE8F-7B14-EA20-07DC262FD1E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D80579-6B49-B05C-10C5-0A1F35289F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F4BAE99-0E1D-0381-D6B2-116928D7A1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2BE9B0-62DA-46AB-B07C-33A6CC14DBE0}" type="datetime1">
              <a:rPr lang="en-IN" smtClean="0"/>
              <a:t>28-12-2025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58CB98-633E-2A48-F154-44081EE5E7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47A85D7-78E9-DC16-0472-4E7C06C68F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6409-3411-4534-8D12-35FE24735A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457447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959FF-2D9D-3DB5-44D0-5CD292EA7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876FB5B-D07F-A840-1E12-504A496A03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99EF7-647C-46B2-B1BC-7C7B1B904BC0}" type="datetime1">
              <a:rPr lang="en-IN" smtClean="0"/>
              <a:t>28-12-2025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9B7938-0BE8-FD40-B543-9A61519595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3D3BFE-C886-94B9-3871-FFA430100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6409-3411-4534-8D12-35FE24735A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141132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84588E3-1269-156A-5F80-7D1F7B80BD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77DA7-96CC-40A9-B14D-4B9D7065EBC1}" type="datetime1">
              <a:rPr lang="en-IN" smtClean="0"/>
              <a:t>28-12-2025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8D8526B-8058-67D8-946B-387ECDFDF3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29C915-A9C6-0448-F18E-B3CAEDBC0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6409-3411-4534-8D12-35FE24735A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353130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883CBF-84A3-706D-B0E6-12D0AE64BE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679363-856C-91C5-1D99-46EFAF23E2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6932F5-BE0A-6F1F-3AF5-DCF8B49152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48AC36-8D7A-E995-56B4-075A6C0619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83700-E7A2-4513-89D6-336D202C5B31}" type="datetime1">
              <a:rPr lang="en-IN" smtClean="0"/>
              <a:t>28-12-2025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D3AB7D-53CF-6CF4-293B-81F583A1E4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D381DE-099E-5870-CE47-D29AD3F2E0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6409-3411-4534-8D12-35FE24735A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573537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01118-B665-9D9A-05D8-BA130F630C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D4106D8-5A55-653A-9FE0-6C7AD7E12A2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B64113-4C4C-76B1-67AD-ECF80CA1BD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F2F240-1D82-2A98-D5AB-D9E67CE0AE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400B8-A844-477B-AC8D-F8435E419499}" type="datetime1">
              <a:rPr lang="en-IN" smtClean="0"/>
              <a:t>28-12-2025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7123B0-5AB8-F168-6E59-0FB83B3F4E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B54763-50BB-440E-71CA-09D4B198F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6409-3411-4534-8D12-35FE24735A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305609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5CA9EC-C2BD-CF3D-5A20-8098B0BF1D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18EB5F-9184-E626-5F82-874D156FF2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EC0F09-C3DE-2703-E0DC-512FD14AA4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447CD2-85B9-4037-8D99-9B029080F3C1}" type="datetime1">
              <a:rPr lang="en-IN" smtClean="0"/>
              <a:t>28-12-2025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8950A2-6280-2FB5-BD50-7B03008B6C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9AB145-0A1E-5E75-9F26-995BFCDD38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776409-3411-4534-8D12-35FE24735A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065225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13C5341-81D3-444C-1940-8A61E68953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FBD361-4C90-8D9C-A080-2ACD105E52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D1F2B3-823B-DAF2-74E0-264333210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AFC714-A3AB-4562-85D8-8980BF3275E7}" type="datetime1">
              <a:rPr lang="en-IN" smtClean="0"/>
              <a:t>28-12-2025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31FAD-9204-8BF4-B53E-BA30C70D24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2102ED-8173-4208-A948-EA1F221E10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687761-FC87-4A57-BD27-270B4C7228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5011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.e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2.emf"/><Relationship Id="rId4" Type="http://schemas.openxmlformats.org/officeDocument/2006/relationships/oleObject" Target="../embeddings/oleObject2.bin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5" Type="http://schemas.openxmlformats.org/officeDocument/2006/relationships/hyperlink" Target="https://nayxa.com/wind-farm-layout-design/" TargetMode="Externa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5" Type="http://schemas.openxmlformats.org/officeDocument/2006/relationships/hyperlink" Target="https://en.wind-turbine-models.com/turbines/693-vestas-v112-3.3" TargetMode="External"/><Relationship Id="rId4" Type="http://schemas.openxmlformats.org/officeDocument/2006/relationships/hyperlink" Target="https://www.nsenergybusiness.com/projects/reusenkoge-wind-farm-expansion/?cf-view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5" Type="http://schemas.openxmlformats.org/officeDocument/2006/relationships/hyperlink" Target="https://www.wind-energie.de/english/statistics/statistics-germany/" TargetMode="Externa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5" Type="http://schemas.openxmlformats.org/officeDocument/2006/relationships/hyperlink" Target="https://www.wind-energie.de/english/statistics/statistics-germany/" TargetMode="Externa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5" Type="http://schemas.openxmlformats.org/officeDocument/2006/relationships/hyperlink" Target="https://www.vecteezy.com/free-photos/machine-learning" TargetMode="External"/><Relationship Id="rId4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4D3F108-3889-1AFC-C5E1-8B6FE8EAF83B}"/>
              </a:ext>
            </a:extLst>
          </p:cNvPr>
          <p:cNvSpPr txBox="1"/>
          <p:nvPr/>
        </p:nvSpPr>
        <p:spPr>
          <a:xfrm>
            <a:off x="957580" y="1827074"/>
            <a:ext cx="10276840" cy="175432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/>
              <a:t>Power Prediction and Energy Arbitrage Modeling for Wind Farms Using ML</a:t>
            </a:r>
            <a:br>
              <a:rPr lang="de-DE" sz="2000" dirty="0">
                <a:solidFill>
                  <a:sysClr val="windowText" lastClr="000000"/>
                </a:solidFill>
              </a:rPr>
            </a:br>
            <a:endParaRPr lang="de-DE" sz="2000" dirty="0">
              <a:solidFill>
                <a:sysClr val="windowText" lastClr="00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BBDE80-052B-9938-EE8E-D8C81054A6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4966" y="-15371"/>
            <a:ext cx="2511357" cy="141263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DA25377-8F1B-6CC9-C9F9-D4370AC2B364}"/>
              </a:ext>
            </a:extLst>
          </p:cNvPr>
          <p:cNvSpPr/>
          <p:nvPr/>
        </p:nvSpPr>
        <p:spPr>
          <a:xfrm>
            <a:off x="0" y="6312310"/>
            <a:ext cx="12192000" cy="54569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E5401818-DADF-A3EF-A208-4BB4A83D87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DD33B-839B-46E7-86F0-3CE0E6C0AEB2}" type="datetime1">
              <a:rPr lang="en-IN" smtClean="0">
                <a:solidFill>
                  <a:schemeClr val="tx1"/>
                </a:solidFill>
              </a:rPr>
              <a:t>28-12-2025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41C5D4C0-8C57-26A1-92CC-80DF52DF5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1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CCFC601-C2B2-20C3-33B2-D130416262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67380" y="6427584"/>
            <a:ext cx="6162040" cy="269761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Power Prediction and Energy Arbitrage Modeling for Wind Farms Using ML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AAA9F7-8A1D-7093-952D-E9D80417CA80}"/>
              </a:ext>
            </a:extLst>
          </p:cNvPr>
          <p:cNvSpPr txBox="1"/>
          <p:nvPr/>
        </p:nvSpPr>
        <p:spPr>
          <a:xfrm>
            <a:off x="9001275" y="4764139"/>
            <a:ext cx="290067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/>
              <a:t>Date :</a:t>
            </a:r>
            <a:r>
              <a:rPr lang="en-GB" sz="2800" dirty="0"/>
              <a:t> 06.01.2026</a:t>
            </a:r>
          </a:p>
          <a:p>
            <a:r>
              <a:rPr lang="en-GB" sz="2800" b="1" dirty="0"/>
              <a:t>Place: </a:t>
            </a:r>
            <a:r>
              <a:rPr lang="en-GB" sz="2800" dirty="0"/>
              <a:t>Flensburg</a:t>
            </a:r>
            <a:endParaRPr lang="LID4096" sz="2800" dirty="0"/>
          </a:p>
        </p:txBody>
      </p:sp>
      <p:sp>
        <p:nvSpPr>
          <p:cNvPr id="9" name="AutoShape 2">
            <a:extLst>
              <a:ext uri="{FF2B5EF4-FFF2-40B4-BE49-F238E27FC236}">
                <a16:creationId xmlns:a16="http://schemas.microsoft.com/office/drawing/2014/main" id="{B8269A79-7902-7054-CACC-FE68460FFAD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4B077FA-9D72-BC9B-C1EA-CB969B56C2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80973" y="31395"/>
            <a:ext cx="1904503" cy="105805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AE99BF6-73FD-FBBD-5656-F39A085CF37C}"/>
              </a:ext>
            </a:extLst>
          </p:cNvPr>
          <p:cNvSpPr txBox="1"/>
          <p:nvPr/>
        </p:nvSpPr>
        <p:spPr>
          <a:xfrm>
            <a:off x="290046" y="4693294"/>
            <a:ext cx="40640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Presented:</a:t>
            </a:r>
          </a:p>
          <a:p>
            <a:r>
              <a:rPr lang="en-US" sz="2800" dirty="0"/>
              <a:t>Karan Soni</a:t>
            </a:r>
          </a:p>
          <a:p>
            <a:r>
              <a:rPr lang="en-US" sz="2800" dirty="0" err="1"/>
              <a:t>Madhvesh</a:t>
            </a:r>
            <a:r>
              <a:rPr lang="en-US" sz="2800" dirty="0"/>
              <a:t> </a:t>
            </a:r>
            <a:r>
              <a:rPr lang="en-US" sz="2800" dirty="0" err="1"/>
              <a:t>Gorakhiya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6522000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438B9F-E15C-4B3A-56C4-E31BAC803D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BFCC0-671A-A256-9AD2-33DDDA2EE9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665" y="235576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b="1" dirty="0">
                <a:solidFill>
                  <a:schemeClr val="accent2">
                    <a:lumMod val="50000"/>
                  </a:schemeClr>
                </a:solidFill>
              </a:rPr>
              <a:t>6. Hydrogen Storage Concept</a:t>
            </a:r>
            <a:endParaRPr lang="en-IN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06791AA-E5E0-0DE1-880A-C838ECCF4F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A23C2EE-810F-553A-8C5E-FD911F5BA855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C1887A6-4A27-45D5-A656-8D6B07A0A193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ABD40EE6-C726-9D96-D73F-CE3B8E3C6E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28-12-2025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ABF3E7C2-D284-8B66-847F-D7F114880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10</a:t>
            </a:fld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0D938C0-06FC-4E26-2763-36F1EA8913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80973" y="31395"/>
            <a:ext cx="1904503" cy="1058057"/>
          </a:xfrm>
          <a:prstGeom prst="rect">
            <a:avLst/>
          </a:prstGeom>
        </p:spPr>
      </p:pic>
      <p:sp>
        <p:nvSpPr>
          <p:cNvPr id="11" name="Footer Placeholder 1">
            <a:extLst>
              <a:ext uri="{FF2B5EF4-FFF2-40B4-BE49-F238E27FC236}">
                <a16:creationId xmlns:a16="http://schemas.microsoft.com/office/drawing/2014/main" id="{92633B99-1B55-FEBB-CD37-9711BF86F6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14980" y="6472294"/>
            <a:ext cx="6162040" cy="269761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Power Prediction and Energy Arbitrage Modeling for Wind Farms Using ML</a:t>
            </a:r>
            <a:endParaRPr lang="en-I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21532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2FE3FE-6960-8F9D-5759-34D4E03DB4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57113-8FE5-31B8-0C6C-E608945B8A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665" y="235576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b="1" dirty="0">
                <a:solidFill>
                  <a:schemeClr val="accent2">
                    <a:lumMod val="50000"/>
                  </a:schemeClr>
                </a:solidFill>
              </a:rPr>
              <a:t>7. Economic analysis</a:t>
            </a:r>
            <a:endParaRPr lang="en-IN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1243D46-71BD-B75E-6DD1-99D45A082F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CD9E6B5-9C84-3675-4AE6-1BEDCBCEB733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47FC636-8F17-51E5-9630-FE9CE41F5240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9BB628BC-5E42-F8B5-0E56-2E086E3131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28-12-2025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93BA1765-CC1A-12F8-B7C6-7E0AACBA88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11</a:t>
            </a:fld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D321B66-B736-7E42-F201-8C8364002B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80973" y="31395"/>
            <a:ext cx="1904503" cy="1058057"/>
          </a:xfrm>
          <a:prstGeom prst="rect">
            <a:avLst/>
          </a:prstGeom>
        </p:spPr>
      </p:pic>
      <p:sp>
        <p:nvSpPr>
          <p:cNvPr id="11" name="Footer Placeholder 1">
            <a:extLst>
              <a:ext uri="{FF2B5EF4-FFF2-40B4-BE49-F238E27FC236}">
                <a16:creationId xmlns:a16="http://schemas.microsoft.com/office/drawing/2014/main" id="{76EB1883-3F44-4E2B-65D7-32CC4073A7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14980" y="6472294"/>
            <a:ext cx="6162040" cy="269761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Power Prediction and Energy Arbitrage Modeling for Wind Farms Using ML</a:t>
            </a:r>
            <a:endParaRPr lang="en-I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14878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E3C6CE-8684-DE3C-6CAA-7F1215B78B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2BE92-9657-D963-E903-36CECB4C9F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665" y="235576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b="1" dirty="0">
                <a:solidFill>
                  <a:schemeClr val="accent2">
                    <a:lumMod val="50000"/>
                  </a:schemeClr>
                </a:solidFill>
              </a:rPr>
              <a:t>8. Results</a:t>
            </a:r>
            <a:endParaRPr lang="en-IN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F2684A3-841F-BE9E-6D1A-DCF0F6E53A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B8F827B-2507-0A52-B41C-4A1C3542A034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CA66C25-3864-5384-08C7-83612AFEFFEB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C2D77794-F79D-D51E-5CBE-3DAFDC029F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28-12-2025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0BBC6DFE-F7A1-352D-1FD5-6251DAC9F8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12</a:t>
            </a:fld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2C6EEED-2039-DBAC-1FE7-93A3EEF638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80973" y="31395"/>
            <a:ext cx="1904503" cy="1058057"/>
          </a:xfrm>
          <a:prstGeom prst="rect">
            <a:avLst/>
          </a:prstGeom>
        </p:spPr>
      </p:pic>
      <p:sp>
        <p:nvSpPr>
          <p:cNvPr id="11" name="Footer Placeholder 1">
            <a:extLst>
              <a:ext uri="{FF2B5EF4-FFF2-40B4-BE49-F238E27FC236}">
                <a16:creationId xmlns:a16="http://schemas.microsoft.com/office/drawing/2014/main" id="{7CA27F7E-FA79-394E-800C-F7977322B2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14980" y="6472294"/>
            <a:ext cx="6162040" cy="269761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Power Prediction and Energy Arbitrage Modeling for Wind Farms Using ML</a:t>
            </a:r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E8A5BC-51E7-7035-B13C-DAEC4E39BC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098" y="1875998"/>
            <a:ext cx="8381502" cy="3571406"/>
          </a:xfrm>
          <a:prstGeom prst="rect">
            <a:avLst/>
          </a:prstGeom>
        </p:spPr>
      </p:pic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3D1A5D24-2061-9A51-94F9-075CC69B480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12822377"/>
              </p:ext>
            </p:extLst>
          </p:nvPr>
        </p:nvGraphicFramePr>
        <p:xfrm>
          <a:off x="9542780" y="1308460"/>
          <a:ext cx="1891750" cy="16684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5" imgW="914597" imgH="806406" progId="Package">
                  <p:embed/>
                </p:oleObj>
              </mc:Choice>
              <mc:Fallback>
                <p:oleObj name="Packager Shell Object" showAsIcon="1" r:id="rId5" imgW="914597" imgH="806406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542780" y="1308460"/>
                        <a:ext cx="1891750" cy="16684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624E206-D822-02DD-DA99-B8E73197A386}"/>
              </a:ext>
            </a:extLst>
          </p:cNvPr>
          <p:cNvSpPr txBox="1"/>
          <p:nvPr/>
        </p:nvSpPr>
        <p:spPr>
          <a:xfrm>
            <a:off x="7864468" y="3271669"/>
            <a:ext cx="4140044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Polynomial Regression Model:</a:t>
            </a:r>
          </a:p>
          <a:p>
            <a:r>
              <a:rPr lang="en-US" dirty="0"/>
              <a:t>R2	: 0.14</a:t>
            </a:r>
          </a:p>
          <a:p>
            <a:r>
              <a:rPr lang="en-US" dirty="0"/>
              <a:t>RMSE	: 1155</a:t>
            </a:r>
          </a:p>
          <a:p>
            <a:r>
              <a:rPr lang="en-US" dirty="0"/>
              <a:t>MAE	: 993</a:t>
            </a:r>
          </a:p>
          <a:p>
            <a:endParaRPr lang="en-US" dirty="0"/>
          </a:p>
          <a:p>
            <a:r>
              <a:rPr lang="en-US" sz="2400" b="1" dirty="0"/>
              <a:t>Linear Regression Model:</a:t>
            </a:r>
          </a:p>
          <a:p>
            <a:r>
              <a:rPr lang="en-US" dirty="0"/>
              <a:t>R2	: 0.02</a:t>
            </a:r>
          </a:p>
          <a:p>
            <a:r>
              <a:rPr lang="en-US" dirty="0"/>
              <a:t>RMSE	: 1230</a:t>
            </a:r>
          </a:p>
          <a:p>
            <a:r>
              <a:rPr lang="en-US" dirty="0"/>
              <a:t>Mae	: 1079</a:t>
            </a:r>
            <a:endParaRPr lang="en-DE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1F05A66-A387-BF3E-4CD2-CA0E73979A13}"/>
              </a:ext>
            </a:extLst>
          </p:cNvPr>
          <p:cNvSpPr txBox="1"/>
          <p:nvPr/>
        </p:nvSpPr>
        <p:spPr>
          <a:xfrm>
            <a:off x="2771037" y="1268194"/>
            <a:ext cx="67411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/>
              <a:t>Model 1: Polynomial and Regression Model</a:t>
            </a:r>
            <a:endParaRPr lang="en-DE" sz="2800" b="1" u="sng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241D5BA-F303-363F-26D0-6D3496573FC7}"/>
              </a:ext>
            </a:extLst>
          </p:cNvPr>
          <p:cNvSpPr txBox="1"/>
          <p:nvPr/>
        </p:nvSpPr>
        <p:spPr>
          <a:xfrm>
            <a:off x="3014980" y="5490389"/>
            <a:ext cx="223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 8.1: Day Vs Power  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8609635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685266-718E-665D-E892-9E3DF7E8F5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D875E8-3E84-C793-8C74-ED11FAA2F4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665" y="235576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b="1" dirty="0">
                <a:solidFill>
                  <a:schemeClr val="accent2">
                    <a:lumMod val="50000"/>
                  </a:schemeClr>
                </a:solidFill>
              </a:rPr>
              <a:t>8. Results</a:t>
            </a:r>
            <a:endParaRPr lang="en-IN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848C7EF-99DB-2AFC-4B83-961716E007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CC032E4-FE56-AB28-1260-1761B7109E90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5CB09FD-FAA9-A69D-B506-D407B583813D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AFA6B382-E04F-1358-4FFE-B488384937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28-12-2025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28A27535-3FDF-57A0-A3D4-E68788D05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13</a:t>
            </a:fld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3CC4755-530B-343E-D9B1-3859B632A8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80973" y="31395"/>
            <a:ext cx="1904503" cy="1058057"/>
          </a:xfrm>
          <a:prstGeom prst="rect">
            <a:avLst/>
          </a:prstGeom>
        </p:spPr>
      </p:pic>
      <p:sp>
        <p:nvSpPr>
          <p:cNvPr id="11" name="Footer Placeholder 1">
            <a:extLst>
              <a:ext uri="{FF2B5EF4-FFF2-40B4-BE49-F238E27FC236}">
                <a16:creationId xmlns:a16="http://schemas.microsoft.com/office/drawing/2014/main" id="{F96B652E-ED2A-DE66-CFA5-7F75C2AC00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14980" y="6472294"/>
            <a:ext cx="6162040" cy="269761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Power Prediction and Energy Arbitrage Modeling for Wind Farms Using ML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88A064-C620-583B-8876-682286116166}"/>
              </a:ext>
            </a:extLst>
          </p:cNvPr>
          <p:cNvSpPr txBox="1"/>
          <p:nvPr/>
        </p:nvSpPr>
        <p:spPr>
          <a:xfrm>
            <a:off x="7864469" y="3420795"/>
            <a:ext cx="4140044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Polynomial Regression Model:</a:t>
            </a:r>
          </a:p>
          <a:p>
            <a:r>
              <a:rPr lang="en-US" dirty="0"/>
              <a:t>R2	: 0.94</a:t>
            </a:r>
          </a:p>
          <a:p>
            <a:r>
              <a:rPr lang="en-US" dirty="0"/>
              <a:t>RMSE	: 3347</a:t>
            </a:r>
          </a:p>
          <a:p>
            <a:r>
              <a:rPr lang="en-US" dirty="0"/>
              <a:t>MAE	: 2723</a:t>
            </a:r>
          </a:p>
          <a:p>
            <a:endParaRPr lang="en-US" dirty="0"/>
          </a:p>
          <a:p>
            <a:r>
              <a:rPr lang="en-US" sz="2400" b="1" dirty="0"/>
              <a:t>Linear Regression Model:</a:t>
            </a:r>
          </a:p>
          <a:p>
            <a:r>
              <a:rPr lang="en-US" dirty="0"/>
              <a:t>R2	: 0.16</a:t>
            </a:r>
          </a:p>
          <a:p>
            <a:r>
              <a:rPr lang="en-US" dirty="0"/>
              <a:t>RMSE	: 12308</a:t>
            </a:r>
          </a:p>
          <a:p>
            <a:r>
              <a:rPr lang="en-US" dirty="0"/>
              <a:t>Mae	: 10524</a:t>
            </a:r>
            <a:endParaRPr lang="en-DE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0318711-CBA2-5DF4-4E22-4071C2232CF1}"/>
              </a:ext>
            </a:extLst>
          </p:cNvPr>
          <p:cNvSpPr txBox="1"/>
          <p:nvPr/>
        </p:nvSpPr>
        <p:spPr>
          <a:xfrm>
            <a:off x="2771037" y="1268194"/>
            <a:ext cx="67411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/>
              <a:t>Model 1: Polynomial and Regression Model</a:t>
            </a:r>
            <a:endParaRPr lang="en-DE" sz="2800" b="1" u="sng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A6E7B5-3F02-0F13-CFD3-0F7D824CEAFD}"/>
              </a:ext>
            </a:extLst>
          </p:cNvPr>
          <p:cNvSpPr txBox="1"/>
          <p:nvPr/>
        </p:nvSpPr>
        <p:spPr>
          <a:xfrm>
            <a:off x="2623898" y="4693004"/>
            <a:ext cx="2547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 8.2: Hours Vs Power  </a:t>
            </a:r>
            <a:endParaRPr lang="en-DE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E449271-A3B1-9E5B-9580-81BFAD4E87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487" y="1974739"/>
            <a:ext cx="7594596" cy="2485132"/>
          </a:xfrm>
          <a:prstGeom prst="rect">
            <a:avLst/>
          </a:prstGeom>
        </p:spPr>
      </p:pic>
      <p:graphicFrame>
        <p:nvGraphicFramePr>
          <p:cNvPr id="15" name="Object 14">
            <a:extLst>
              <a:ext uri="{FF2B5EF4-FFF2-40B4-BE49-F238E27FC236}">
                <a16:creationId xmlns:a16="http://schemas.microsoft.com/office/drawing/2014/main" id="{5968F402-2910-78C2-C92C-73C37D4684F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79737507"/>
              </p:ext>
            </p:extLst>
          </p:nvPr>
        </p:nvGraphicFramePr>
        <p:xfrm>
          <a:off x="9575583" y="1348428"/>
          <a:ext cx="2349770" cy="20723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5" imgW="914597" imgH="806406" progId="Package">
                  <p:embed/>
                </p:oleObj>
              </mc:Choice>
              <mc:Fallback>
                <p:oleObj name="Packager Shell Object" showAsIcon="1" r:id="rId5" imgW="914597" imgH="806406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575583" y="1348428"/>
                        <a:ext cx="2349770" cy="207236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320254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87E750-51B6-AAD8-1690-2348CD9CA3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39CF63-AE09-B102-0F82-7830DF2D54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665" y="235576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b="1" dirty="0">
                <a:solidFill>
                  <a:schemeClr val="accent2">
                    <a:lumMod val="50000"/>
                  </a:schemeClr>
                </a:solidFill>
              </a:rPr>
              <a:t>8. Results</a:t>
            </a:r>
            <a:endParaRPr lang="en-IN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1EDA9EB-FCCA-DABB-1F1C-ACD17366E6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35DC943-FBE8-C09A-A703-5A6965601F3D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C2E776D-F23D-D812-F687-08F0BBA91B01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6339CBFF-03A1-FB90-6B6B-A84F259346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28-12-2025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EACE7392-BF88-0301-9DEE-0225DE2BEB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14</a:t>
            </a:fld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6FBB231-35DD-3202-D27C-BEB2D215DB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80973" y="31395"/>
            <a:ext cx="1904503" cy="1058057"/>
          </a:xfrm>
          <a:prstGeom prst="rect">
            <a:avLst/>
          </a:prstGeom>
        </p:spPr>
      </p:pic>
      <p:sp>
        <p:nvSpPr>
          <p:cNvPr id="11" name="Footer Placeholder 1">
            <a:extLst>
              <a:ext uri="{FF2B5EF4-FFF2-40B4-BE49-F238E27FC236}">
                <a16:creationId xmlns:a16="http://schemas.microsoft.com/office/drawing/2014/main" id="{9BCECC97-D160-20A1-2C63-9AFA3DFBA0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14980" y="6472294"/>
            <a:ext cx="6162040" cy="269761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Power Prediction and Energy Arbitrage Modeling for Wind Farms Using ML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7FE552-12B0-9F05-7E61-B72FE8047E4D}"/>
              </a:ext>
            </a:extLst>
          </p:cNvPr>
          <p:cNvSpPr txBox="1"/>
          <p:nvPr/>
        </p:nvSpPr>
        <p:spPr>
          <a:xfrm>
            <a:off x="7864469" y="3420795"/>
            <a:ext cx="4140044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Polynomial Regression Model:</a:t>
            </a:r>
          </a:p>
          <a:p>
            <a:r>
              <a:rPr lang="en-US" dirty="0"/>
              <a:t>R2	: 0.94</a:t>
            </a:r>
          </a:p>
          <a:p>
            <a:r>
              <a:rPr lang="en-US" dirty="0"/>
              <a:t>RMSE	: 3347</a:t>
            </a:r>
          </a:p>
          <a:p>
            <a:r>
              <a:rPr lang="en-US" dirty="0"/>
              <a:t>MAE	: 2723</a:t>
            </a:r>
          </a:p>
          <a:p>
            <a:endParaRPr lang="en-US" dirty="0"/>
          </a:p>
          <a:p>
            <a:r>
              <a:rPr lang="en-US" sz="2400" b="1" dirty="0"/>
              <a:t>Linear Regression Model:</a:t>
            </a:r>
          </a:p>
          <a:p>
            <a:r>
              <a:rPr lang="en-US" dirty="0"/>
              <a:t>R2	: 0.16</a:t>
            </a:r>
          </a:p>
          <a:p>
            <a:r>
              <a:rPr lang="en-US" dirty="0"/>
              <a:t>RMSE	: 12308</a:t>
            </a:r>
          </a:p>
          <a:p>
            <a:r>
              <a:rPr lang="en-US" dirty="0"/>
              <a:t>Mae	: 10524</a:t>
            </a:r>
            <a:endParaRPr lang="en-DE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6D227DB-EAE1-8033-0AF2-76027ACA844C}"/>
              </a:ext>
            </a:extLst>
          </p:cNvPr>
          <p:cNvSpPr txBox="1"/>
          <p:nvPr/>
        </p:nvSpPr>
        <p:spPr>
          <a:xfrm>
            <a:off x="2771037" y="1268194"/>
            <a:ext cx="67411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/>
              <a:t>Model 2: Logistic Regression Model</a:t>
            </a:r>
            <a:endParaRPr lang="en-DE" sz="2800" b="1" u="sng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EF4BE50-87C0-FB07-B067-1DFD8C3ADB4E}"/>
              </a:ext>
            </a:extLst>
          </p:cNvPr>
          <p:cNvSpPr txBox="1"/>
          <p:nvPr/>
        </p:nvSpPr>
        <p:spPr>
          <a:xfrm>
            <a:off x="2623898" y="4693004"/>
            <a:ext cx="2547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 8.2: Hours Vs Power  </a:t>
            </a:r>
            <a:endParaRPr lang="en-DE" dirty="0"/>
          </a:p>
        </p:txBody>
      </p:sp>
      <p:graphicFrame>
        <p:nvGraphicFramePr>
          <p:cNvPr id="15" name="Object 14">
            <a:extLst>
              <a:ext uri="{FF2B5EF4-FFF2-40B4-BE49-F238E27FC236}">
                <a16:creationId xmlns:a16="http://schemas.microsoft.com/office/drawing/2014/main" id="{6AC2AFF2-929F-814E-05B3-4981A894775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575583" y="1348428"/>
          <a:ext cx="2349770" cy="20723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4" imgW="914597" imgH="806406" progId="Package">
                  <p:embed/>
                </p:oleObj>
              </mc:Choice>
              <mc:Fallback>
                <p:oleObj name="Packager Shell Object" showAsIcon="1" r:id="rId4" imgW="914597" imgH="806406" progId="Package">
                  <p:embed/>
                  <p:pic>
                    <p:nvPicPr>
                      <p:cNvPr id="15" name="Object 14">
                        <a:extLst>
                          <a:ext uri="{FF2B5EF4-FFF2-40B4-BE49-F238E27FC236}">
                            <a16:creationId xmlns:a16="http://schemas.microsoft.com/office/drawing/2014/main" id="{5968F402-2910-78C2-C92C-73C37D4684F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575583" y="1348428"/>
                        <a:ext cx="2349770" cy="207236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805131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3EE491-7961-F347-0A90-5732475903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5BB2CB-E0A2-CA14-EC3D-8CA613F5A6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665" y="235576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b="1" dirty="0">
                <a:solidFill>
                  <a:schemeClr val="accent2">
                    <a:lumMod val="50000"/>
                  </a:schemeClr>
                </a:solidFill>
              </a:rPr>
              <a:t>9. Conclusion</a:t>
            </a:r>
            <a:endParaRPr lang="en-IN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821206-5959-3EDA-266A-7D42B97A3A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1993246-C881-107D-7100-E7B1D64B025A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DD82064-B171-5E97-D273-9B9984D688CE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512359F1-EB40-73D0-EC0C-D4D7364B25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28-12-2025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78764465-3AD0-49DE-260D-6BD95A8E1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15</a:t>
            </a:fld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294A9C8-0DFE-382C-0C0E-82FAF8342C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80973" y="31395"/>
            <a:ext cx="1904503" cy="1058057"/>
          </a:xfrm>
          <a:prstGeom prst="rect">
            <a:avLst/>
          </a:prstGeom>
        </p:spPr>
      </p:pic>
      <p:sp>
        <p:nvSpPr>
          <p:cNvPr id="11" name="Footer Placeholder 1">
            <a:extLst>
              <a:ext uri="{FF2B5EF4-FFF2-40B4-BE49-F238E27FC236}">
                <a16:creationId xmlns:a16="http://schemas.microsoft.com/office/drawing/2014/main" id="{D9DAE20E-B7EE-76F8-502F-0204009811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14980" y="6472294"/>
            <a:ext cx="6162040" cy="269761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Power Prediction and Energy Arbitrage Modeling for Wind Farms Using ML</a:t>
            </a:r>
            <a:endParaRPr lang="en-I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39588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D783F3-A438-E1C1-A3BD-76866DEFF1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0AE38E-2AF1-D563-5E68-E41AAFE97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665" y="235576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b="1" dirty="0">
                <a:solidFill>
                  <a:schemeClr val="accent2">
                    <a:lumMod val="50000"/>
                  </a:schemeClr>
                </a:solidFill>
              </a:rPr>
              <a:t>10. Future Tasks</a:t>
            </a:r>
            <a:endParaRPr lang="en-IN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0551752-B1AF-5CD2-CCEB-5DD34BC40C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AE775DA-6473-FB1C-C45B-448A6B93125C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49468E3-4326-3D25-9DE5-3D76140C9EB7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8FEE82BE-BCA2-75F8-EAE4-647AE11695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28-12-2025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DBFB7B1B-1BB2-833D-9E58-6BC228A48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16</a:t>
            </a:fld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A8881A9-A7DD-79CA-0390-E64152EFEB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80973" y="31395"/>
            <a:ext cx="1904503" cy="1058057"/>
          </a:xfrm>
          <a:prstGeom prst="rect">
            <a:avLst/>
          </a:prstGeom>
        </p:spPr>
      </p:pic>
      <p:sp>
        <p:nvSpPr>
          <p:cNvPr id="11" name="Footer Placeholder 1">
            <a:extLst>
              <a:ext uri="{FF2B5EF4-FFF2-40B4-BE49-F238E27FC236}">
                <a16:creationId xmlns:a16="http://schemas.microsoft.com/office/drawing/2014/main" id="{96709675-0079-B584-0DE2-333FE0AA59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14980" y="6472294"/>
            <a:ext cx="6162040" cy="269761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Power Prediction and Energy Arbitrage Modeling for Wind Farms Using ML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0C6B6FA-102A-D05B-6606-4E0EC681039A}"/>
              </a:ext>
            </a:extLst>
          </p:cNvPr>
          <p:cNvSpPr txBox="1"/>
          <p:nvPr/>
        </p:nvSpPr>
        <p:spPr>
          <a:xfrm>
            <a:off x="229098" y="1191275"/>
            <a:ext cx="6944264" cy="4204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Add more feature of wind (air density, wind direction, turbulence)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Improve power curve for better outputs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Try higher order polynomial regression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Use some other ML models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Improve data cleaning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Possible to use more years of data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Add more economic features (forecasted prices, market demand, so on)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Optimize the decision threshold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Use real seasonal power demands data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B354D33-AC72-6562-0475-0BA75FC6F7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4592" y="1732847"/>
            <a:ext cx="4564839" cy="342362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CD99B06-D57B-2F32-4587-F077E46840D5}"/>
              </a:ext>
            </a:extLst>
          </p:cNvPr>
          <p:cNvSpPr txBox="1"/>
          <p:nvPr/>
        </p:nvSpPr>
        <p:spPr>
          <a:xfrm>
            <a:off x="7378171" y="5272420"/>
            <a:ext cx="4297680" cy="244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Reference: </a:t>
            </a:r>
            <a:r>
              <a:rPr lang="en-US" sz="1000" dirty="0">
                <a:hlinkClick r:id="rId5"/>
              </a:rPr>
              <a:t>Wind Farm Layout Design at NAYXA || We´re Wind Energy Experts</a:t>
            </a:r>
            <a:endParaRPr lang="en-DE" sz="1000" dirty="0"/>
          </a:p>
        </p:txBody>
      </p:sp>
    </p:spTree>
    <p:extLst>
      <p:ext uri="{BB962C8B-B14F-4D97-AF65-F5344CB8AC3E}">
        <p14:creationId xmlns:p14="http://schemas.microsoft.com/office/powerpoint/2010/main" val="26534252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EAC08E-7F36-CB15-E414-CB782C04AF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E01D7D-CBC8-29FA-E6FE-2A58B57B9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665" y="235576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b="1" dirty="0">
                <a:solidFill>
                  <a:schemeClr val="accent2">
                    <a:lumMod val="50000"/>
                  </a:schemeClr>
                </a:solidFill>
              </a:rPr>
              <a:t>References</a:t>
            </a:r>
            <a:endParaRPr lang="en-IN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184AD1-DC46-BA3B-D13F-2445EAC047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E1D04C0-D241-58AA-D09C-954B48A9746B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098EF98-EE70-99B4-00DA-F28D718F9A65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7FA929B9-3BAC-89F3-E3E1-98C911541D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28-12-2025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D7E8EC4F-1829-2D36-DE3E-6BA0B88260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17</a:t>
            </a:fld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E5CD8E4-635C-2836-9570-FEAC9DCB28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80973" y="31395"/>
            <a:ext cx="1904503" cy="1058057"/>
          </a:xfrm>
          <a:prstGeom prst="rect">
            <a:avLst/>
          </a:prstGeom>
        </p:spPr>
      </p:pic>
      <p:sp>
        <p:nvSpPr>
          <p:cNvPr id="11" name="Footer Placeholder 1">
            <a:extLst>
              <a:ext uri="{FF2B5EF4-FFF2-40B4-BE49-F238E27FC236}">
                <a16:creationId xmlns:a16="http://schemas.microsoft.com/office/drawing/2014/main" id="{E850E8BC-E362-3812-20A6-400F942A9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14980" y="6472294"/>
            <a:ext cx="6162040" cy="269761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Power Prediction and Energy Arbitrage Modeling for Wind Farms Using ML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9E7D12-89E9-533C-631D-F78DC24F9F5B}"/>
              </a:ext>
            </a:extLst>
          </p:cNvPr>
          <p:cNvSpPr txBox="1"/>
          <p:nvPr/>
        </p:nvSpPr>
        <p:spPr>
          <a:xfrm>
            <a:off x="229098" y="1277767"/>
            <a:ext cx="1165810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000" dirty="0">
                <a:hlinkClick r:id="rId4"/>
              </a:rPr>
              <a:t>https://www.nsenergybusiness.com/projects/reusenkoge-wind-farm-expansion/?cf-view</a:t>
            </a:r>
            <a:endParaRPr lang="en-US" sz="2000" dirty="0"/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hlinkClick r:id="rId5"/>
              </a:rPr>
              <a:t>https://en.wind-turbine-models.com/turbines/693-vestas-v112-3.3</a:t>
            </a:r>
            <a:endParaRPr lang="en-US" sz="2000" dirty="0"/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9478733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ACDD9E-4C9F-24C6-CE81-BADFF5E133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838DD40-FA38-1B34-3D3F-031490AC7C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026E6475-B752-CBB0-400C-3008E5F2A6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D82DF3A-9929-08B6-54E5-F0F754281A79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CBA3CD6-772C-D8CE-6DC9-AB38632FE6F8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742E3A8B-EA79-5D06-2AF9-F3ECFE77A3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28-12-2025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E4772838-6B7E-DBB3-8BFE-ED6EB27FA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8C168699-74E9-8867-7B45-8700CFA9BA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lvl="0"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</a:t>
            </a:r>
            <a:r>
              <a:rPr lang="en-GB" dirty="0">
                <a:solidFill>
                  <a:prstClr val="black"/>
                </a:solidFill>
              </a:rPr>
              <a:t> Gujarat, India (Rahul)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Google Shape;123;p1">
            <a:extLst>
              <a:ext uri="{FF2B5EF4-FFF2-40B4-BE49-F238E27FC236}">
                <a16:creationId xmlns:a16="http://schemas.microsoft.com/office/drawing/2014/main" id="{DBCA9A73-ED0A-48B5-0858-009068C442AD}"/>
              </a:ext>
            </a:extLst>
          </p:cNvPr>
          <p:cNvSpPr txBox="1"/>
          <p:nvPr/>
        </p:nvSpPr>
        <p:spPr>
          <a:xfrm>
            <a:off x="775745" y="1246581"/>
            <a:ext cx="812700" cy="163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600"/>
              <a:buFont typeface="Arial"/>
              <a:buNone/>
            </a:pPr>
            <a:r>
              <a:rPr lang="en-US" sz="10000" dirty="0">
                <a:solidFill>
                  <a:srgbClr val="82DE01"/>
                </a:solidFill>
                <a:latin typeface="Roboto Black"/>
                <a:ea typeface="Roboto Black"/>
                <a:cs typeface="Roboto Black"/>
                <a:sym typeface="Roboto Black"/>
              </a:rPr>
              <a:t>1</a:t>
            </a:r>
            <a:endParaRPr sz="100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" name="Google Shape;124;p1">
            <a:extLst>
              <a:ext uri="{FF2B5EF4-FFF2-40B4-BE49-F238E27FC236}">
                <a16:creationId xmlns:a16="http://schemas.microsoft.com/office/drawing/2014/main" id="{70880739-A10E-77C7-CBE8-49B49C22814D}"/>
              </a:ext>
            </a:extLst>
          </p:cNvPr>
          <p:cNvGrpSpPr/>
          <p:nvPr/>
        </p:nvGrpSpPr>
        <p:grpSpPr>
          <a:xfrm>
            <a:off x="354937" y="1908992"/>
            <a:ext cx="2761752" cy="1456914"/>
            <a:chOff x="223122" y="1943879"/>
            <a:chExt cx="3320484" cy="1821420"/>
          </a:xfrm>
        </p:grpSpPr>
        <p:sp>
          <p:nvSpPr>
            <p:cNvPr id="14" name="Google Shape;125;p1">
              <a:extLst>
                <a:ext uri="{FF2B5EF4-FFF2-40B4-BE49-F238E27FC236}">
                  <a16:creationId xmlns:a16="http://schemas.microsoft.com/office/drawing/2014/main" id="{28317768-2E0B-34FC-7934-4B4316AE5429}"/>
                </a:ext>
              </a:extLst>
            </p:cNvPr>
            <p:cNvSpPr/>
            <p:nvPr/>
          </p:nvSpPr>
          <p:spPr>
            <a:xfrm rot="19020000">
              <a:off x="223122" y="1943879"/>
              <a:ext cx="3320484" cy="1821420"/>
            </a:xfrm>
            <a:custGeom>
              <a:avLst/>
              <a:gdLst/>
              <a:ahLst/>
              <a:cxnLst/>
              <a:rect l="l" t="t" r="r" b="b"/>
              <a:pathLst>
                <a:path w="5089910" h="993510" extrusionOk="0">
                  <a:moveTo>
                    <a:pt x="449234" y="0"/>
                  </a:moveTo>
                  <a:lnTo>
                    <a:pt x="4834068" y="0"/>
                  </a:lnTo>
                  <a:lnTo>
                    <a:pt x="4865306" y="14239"/>
                  </a:lnTo>
                  <a:cubicBezTo>
                    <a:pt x="5008546" y="89248"/>
                    <a:pt x="5089910" y="175207"/>
                    <a:pt x="5089910" y="266571"/>
                  </a:cubicBezTo>
                  <a:cubicBezTo>
                    <a:pt x="5089910" y="522392"/>
                    <a:pt x="4452016" y="735831"/>
                    <a:pt x="3604020" y="785193"/>
                  </a:cubicBezTo>
                  <a:lnTo>
                    <a:pt x="3306565" y="793723"/>
                  </a:lnTo>
                  <a:lnTo>
                    <a:pt x="3176812" y="838459"/>
                  </a:lnTo>
                  <a:cubicBezTo>
                    <a:pt x="2840049" y="934258"/>
                    <a:pt x="2374816" y="993510"/>
                    <a:pt x="1860933" y="993510"/>
                  </a:cubicBezTo>
                  <a:cubicBezTo>
                    <a:pt x="833168" y="993510"/>
                    <a:pt x="0" y="756500"/>
                    <a:pt x="0" y="464133"/>
                  </a:cubicBezTo>
                  <a:cubicBezTo>
                    <a:pt x="0" y="336222"/>
                    <a:pt x="159474" y="218908"/>
                    <a:pt x="424947" y="127400"/>
                  </a:cubicBezTo>
                  <a:lnTo>
                    <a:pt x="538382" y="94352"/>
                  </a:lnTo>
                  <a:lnTo>
                    <a:pt x="455876" y="18742"/>
                  </a:lnTo>
                  <a:close/>
                </a:path>
              </a:pathLst>
            </a:custGeom>
            <a:solidFill>
              <a:srgbClr val="7F7F7F">
                <a:alpha val="172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26;p1">
              <a:extLst>
                <a:ext uri="{FF2B5EF4-FFF2-40B4-BE49-F238E27FC236}">
                  <a16:creationId xmlns:a16="http://schemas.microsoft.com/office/drawing/2014/main" id="{E874C6A6-0F30-2400-4DF5-80D0284CF2C8}"/>
                </a:ext>
              </a:extLst>
            </p:cNvPr>
            <p:cNvSpPr txBox="1"/>
            <p:nvPr/>
          </p:nvSpPr>
          <p:spPr>
            <a:xfrm>
              <a:off x="565589" y="2903131"/>
              <a:ext cx="2031900" cy="6925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en-US" sz="2000" dirty="0"/>
                <a:t>Introduction</a:t>
              </a:r>
            </a:p>
          </p:txBody>
        </p:sp>
      </p:grpSp>
      <p:sp>
        <p:nvSpPr>
          <p:cNvPr id="16" name="Google Shape;123;p1">
            <a:extLst>
              <a:ext uri="{FF2B5EF4-FFF2-40B4-BE49-F238E27FC236}">
                <a16:creationId xmlns:a16="http://schemas.microsoft.com/office/drawing/2014/main" id="{AC450221-8C4A-BCE0-F38C-2B8276671A5B}"/>
              </a:ext>
            </a:extLst>
          </p:cNvPr>
          <p:cNvSpPr txBox="1"/>
          <p:nvPr/>
        </p:nvSpPr>
        <p:spPr>
          <a:xfrm>
            <a:off x="3213545" y="1370988"/>
            <a:ext cx="812700" cy="163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600"/>
              <a:buFont typeface="Arial"/>
              <a:buNone/>
            </a:pPr>
            <a:r>
              <a:rPr lang="en-US" sz="10000" b="0" i="0" u="none" strike="noStrike" cap="none" dirty="0">
                <a:solidFill>
                  <a:schemeClr val="accent5"/>
                </a:solidFill>
                <a:latin typeface="Roboto Black"/>
                <a:ea typeface="Roboto Black"/>
                <a:cs typeface="Roboto Black"/>
                <a:sym typeface="Roboto Black"/>
              </a:rPr>
              <a:t>2</a:t>
            </a:r>
            <a:endParaRPr sz="10000" b="0" i="0" u="none" strike="noStrike" cap="none" dirty="0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" name="Google Shape;124;p1">
            <a:extLst>
              <a:ext uri="{FF2B5EF4-FFF2-40B4-BE49-F238E27FC236}">
                <a16:creationId xmlns:a16="http://schemas.microsoft.com/office/drawing/2014/main" id="{A0DEBBDE-B3C9-C34B-2890-0316FAB77EE0}"/>
              </a:ext>
            </a:extLst>
          </p:cNvPr>
          <p:cNvGrpSpPr/>
          <p:nvPr/>
        </p:nvGrpSpPr>
        <p:grpSpPr>
          <a:xfrm>
            <a:off x="2792737" y="2033399"/>
            <a:ext cx="2761752" cy="1668641"/>
            <a:chOff x="223122" y="1943879"/>
            <a:chExt cx="3320484" cy="2086118"/>
          </a:xfrm>
        </p:grpSpPr>
        <p:sp>
          <p:nvSpPr>
            <p:cNvPr id="20" name="Google Shape;125;p1">
              <a:extLst>
                <a:ext uri="{FF2B5EF4-FFF2-40B4-BE49-F238E27FC236}">
                  <a16:creationId xmlns:a16="http://schemas.microsoft.com/office/drawing/2014/main" id="{34970B07-15EC-90C5-7B77-B1A3D94E5C27}"/>
                </a:ext>
              </a:extLst>
            </p:cNvPr>
            <p:cNvSpPr/>
            <p:nvPr/>
          </p:nvSpPr>
          <p:spPr>
            <a:xfrm rot="19020000">
              <a:off x="223122" y="1943879"/>
              <a:ext cx="3320484" cy="1821420"/>
            </a:xfrm>
            <a:custGeom>
              <a:avLst/>
              <a:gdLst/>
              <a:ahLst/>
              <a:cxnLst/>
              <a:rect l="l" t="t" r="r" b="b"/>
              <a:pathLst>
                <a:path w="5089910" h="993510" extrusionOk="0">
                  <a:moveTo>
                    <a:pt x="449234" y="0"/>
                  </a:moveTo>
                  <a:lnTo>
                    <a:pt x="4834068" y="0"/>
                  </a:lnTo>
                  <a:lnTo>
                    <a:pt x="4865306" y="14239"/>
                  </a:lnTo>
                  <a:cubicBezTo>
                    <a:pt x="5008546" y="89248"/>
                    <a:pt x="5089910" y="175207"/>
                    <a:pt x="5089910" y="266571"/>
                  </a:cubicBezTo>
                  <a:cubicBezTo>
                    <a:pt x="5089910" y="522392"/>
                    <a:pt x="4452016" y="735831"/>
                    <a:pt x="3604020" y="785193"/>
                  </a:cubicBezTo>
                  <a:lnTo>
                    <a:pt x="3306565" y="793723"/>
                  </a:lnTo>
                  <a:lnTo>
                    <a:pt x="3176812" y="838459"/>
                  </a:lnTo>
                  <a:cubicBezTo>
                    <a:pt x="2840049" y="934258"/>
                    <a:pt x="2374816" y="993510"/>
                    <a:pt x="1860933" y="993510"/>
                  </a:cubicBezTo>
                  <a:cubicBezTo>
                    <a:pt x="833168" y="993510"/>
                    <a:pt x="0" y="756500"/>
                    <a:pt x="0" y="464133"/>
                  </a:cubicBezTo>
                  <a:cubicBezTo>
                    <a:pt x="0" y="336222"/>
                    <a:pt x="159474" y="218908"/>
                    <a:pt x="424947" y="127400"/>
                  </a:cubicBezTo>
                  <a:lnTo>
                    <a:pt x="538382" y="94352"/>
                  </a:lnTo>
                  <a:lnTo>
                    <a:pt x="455876" y="18742"/>
                  </a:lnTo>
                  <a:close/>
                </a:path>
              </a:pathLst>
            </a:custGeom>
            <a:solidFill>
              <a:srgbClr val="7F7F7F">
                <a:alpha val="172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126;p1">
              <a:extLst>
                <a:ext uri="{FF2B5EF4-FFF2-40B4-BE49-F238E27FC236}">
                  <a16:creationId xmlns:a16="http://schemas.microsoft.com/office/drawing/2014/main" id="{33D93D73-DCD6-3672-037B-7AEFEE58F53B}"/>
                </a:ext>
              </a:extLst>
            </p:cNvPr>
            <p:cNvSpPr txBox="1"/>
            <p:nvPr/>
          </p:nvSpPr>
          <p:spPr>
            <a:xfrm>
              <a:off x="598275" y="2760277"/>
              <a:ext cx="2478400" cy="12697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en-US" sz="2000" dirty="0"/>
                <a:t>Problem Statement</a:t>
              </a:r>
            </a:p>
          </p:txBody>
        </p:sp>
      </p:grpSp>
      <p:sp>
        <p:nvSpPr>
          <p:cNvPr id="22" name="Google Shape;123;p1">
            <a:extLst>
              <a:ext uri="{FF2B5EF4-FFF2-40B4-BE49-F238E27FC236}">
                <a16:creationId xmlns:a16="http://schemas.microsoft.com/office/drawing/2014/main" id="{FE36942E-E6B1-9C30-4B02-AE252D7B32AA}"/>
              </a:ext>
            </a:extLst>
          </p:cNvPr>
          <p:cNvSpPr txBox="1"/>
          <p:nvPr/>
        </p:nvSpPr>
        <p:spPr>
          <a:xfrm>
            <a:off x="5676117" y="1426974"/>
            <a:ext cx="812700" cy="163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600"/>
              <a:buFont typeface="Arial"/>
              <a:buNone/>
            </a:pPr>
            <a:r>
              <a:rPr lang="en-US" sz="10000" b="0" i="0" u="none" strike="noStrike" cap="none" dirty="0">
                <a:solidFill>
                  <a:schemeClr val="accent4"/>
                </a:solidFill>
                <a:latin typeface="Roboto Black"/>
                <a:ea typeface="Roboto Black"/>
                <a:cs typeface="Roboto Black"/>
                <a:sym typeface="Roboto Black"/>
              </a:rPr>
              <a:t>3</a:t>
            </a:r>
            <a:endParaRPr sz="10000" b="0" i="0" u="none" strike="noStrike" cap="none" dirty="0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3" name="Google Shape;124;p1">
            <a:extLst>
              <a:ext uri="{FF2B5EF4-FFF2-40B4-BE49-F238E27FC236}">
                <a16:creationId xmlns:a16="http://schemas.microsoft.com/office/drawing/2014/main" id="{778617D4-988D-9B79-D858-86D131C3D58A}"/>
              </a:ext>
            </a:extLst>
          </p:cNvPr>
          <p:cNvGrpSpPr/>
          <p:nvPr/>
        </p:nvGrpSpPr>
        <p:grpSpPr>
          <a:xfrm>
            <a:off x="5255309" y="2089385"/>
            <a:ext cx="2761752" cy="1640698"/>
            <a:chOff x="223122" y="1943879"/>
            <a:chExt cx="3320484" cy="2051185"/>
          </a:xfrm>
        </p:grpSpPr>
        <p:sp>
          <p:nvSpPr>
            <p:cNvPr id="24" name="Google Shape;125;p1">
              <a:extLst>
                <a:ext uri="{FF2B5EF4-FFF2-40B4-BE49-F238E27FC236}">
                  <a16:creationId xmlns:a16="http://schemas.microsoft.com/office/drawing/2014/main" id="{815A9831-4869-02BD-AAC4-1D80C0F97C4F}"/>
                </a:ext>
              </a:extLst>
            </p:cNvPr>
            <p:cNvSpPr/>
            <p:nvPr/>
          </p:nvSpPr>
          <p:spPr>
            <a:xfrm rot="19020000">
              <a:off x="223122" y="1943879"/>
              <a:ext cx="3320484" cy="1821420"/>
            </a:xfrm>
            <a:custGeom>
              <a:avLst/>
              <a:gdLst/>
              <a:ahLst/>
              <a:cxnLst/>
              <a:rect l="l" t="t" r="r" b="b"/>
              <a:pathLst>
                <a:path w="5089910" h="993510" extrusionOk="0">
                  <a:moveTo>
                    <a:pt x="449234" y="0"/>
                  </a:moveTo>
                  <a:lnTo>
                    <a:pt x="4834068" y="0"/>
                  </a:lnTo>
                  <a:lnTo>
                    <a:pt x="4865306" y="14239"/>
                  </a:lnTo>
                  <a:cubicBezTo>
                    <a:pt x="5008546" y="89248"/>
                    <a:pt x="5089910" y="175207"/>
                    <a:pt x="5089910" y="266571"/>
                  </a:cubicBezTo>
                  <a:cubicBezTo>
                    <a:pt x="5089910" y="522392"/>
                    <a:pt x="4452016" y="735831"/>
                    <a:pt x="3604020" y="785193"/>
                  </a:cubicBezTo>
                  <a:lnTo>
                    <a:pt x="3306565" y="793723"/>
                  </a:lnTo>
                  <a:lnTo>
                    <a:pt x="3176812" y="838459"/>
                  </a:lnTo>
                  <a:cubicBezTo>
                    <a:pt x="2840049" y="934258"/>
                    <a:pt x="2374816" y="993510"/>
                    <a:pt x="1860933" y="993510"/>
                  </a:cubicBezTo>
                  <a:cubicBezTo>
                    <a:pt x="833168" y="993510"/>
                    <a:pt x="0" y="756500"/>
                    <a:pt x="0" y="464133"/>
                  </a:cubicBezTo>
                  <a:cubicBezTo>
                    <a:pt x="0" y="336222"/>
                    <a:pt x="159474" y="218908"/>
                    <a:pt x="424947" y="127400"/>
                  </a:cubicBezTo>
                  <a:lnTo>
                    <a:pt x="538382" y="94352"/>
                  </a:lnTo>
                  <a:lnTo>
                    <a:pt x="455876" y="18742"/>
                  </a:lnTo>
                  <a:close/>
                </a:path>
              </a:pathLst>
            </a:custGeom>
            <a:solidFill>
              <a:srgbClr val="7F7F7F">
                <a:alpha val="172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126;p1">
              <a:extLst>
                <a:ext uri="{FF2B5EF4-FFF2-40B4-BE49-F238E27FC236}">
                  <a16:creationId xmlns:a16="http://schemas.microsoft.com/office/drawing/2014/main" id="{FACB5572-6522-AEA9-F4AE-2594C81FAB3C}"/>
                </a:ext>
              </a:extLst>
            </p:cNvPr>
            <p:cNvSpPr txBox="1"/>
            <p:nvPr/>
          </p:nvSpPr>
          <p:spPr>
            <a:xfrm>
              <a:off x="384905" y="2725343"/>
              <a:ext cx="2286660" cy="12697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en-US" sz="2000" dirty="0"/>
                <a:t>Data &amp; Preprocessing</a:t>
              </a:r>
            </a:p>
          </p:txBody>
        </p:sp>
      </p:grpSp>
      <p:sp>
        <p:nvSpPr>
          <p:cNvPr id="26" name="Google Shape;123;p1">
            <a:extLst>
              <a:ext uri="{FF2B5EF4-FFF2-40B4-BE49-F238E27FC236}">
                <a16:creationId xmlns:a16="http://schemas.microsoft.com/office/drawing/2014/main" id="{0C1099EC-EC58-6071-42F3-7585C40EE800}"/>
              </a:ext>
            </a:extLst>
          </p:cNvPr>
          <p:cNvSpPr txBox="1"/>
          <p:nvPr/>
        </p:nvSpPr>
        <p:spPr>
          <a:xfrm>
            <a:off x="8066059" y="1398981"/>
            <a:ext cx="812700" cy="163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600"/>
              <a:buFont typeface="Arial"/>
              <a:buNone/>
            </a:pPr>
            <a:r>
              <a:rPr lang="en-US" sz="10000" b="0" i="0" u="none" strike="noStrike" cap="none" dirty="0">
                <a:solidFill>
                  <a:schemeClr val="accent3"/>
                </a:solidFill>
                <a:latin typeface="Roboto Black"/>
                <a:ea typeface="Roboto Black"/>
                <a:cs typeface="Roboto Black"/>
                <a:sym typeface="Roboto Black"/>
              </a:rPr>
              <a:t>4</a:t>
            </a:r>
            <a:endParaRPr sz="10000" b="0" i="0" u="none" strike="noStrike" cap="none" dirty="0">
              <a:solidFill>
                <a:schemeClr val="accent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7" name="Google Shape;124;p1">
            <a:extLst>
              <a:ext uri="{FF2B5EF4-FFF2-40B4-BE49-F238E27FC236}">
                <a16:creationId xmlns:a16="http://schemas.microsoft.com/office/drawing/2014/main" id="{B62E22E4-4D22-3E0B-BEFC-AC624A8785AE}"/>
              </a:ext>
            </a:extLst>
          </p:cNvPr>
          <p:cNvGrpSpPr/>
          <p:nvPr/>
        </p:nvGrpSpPr>
        <p:grpSpPr>
          <a:xfrm>
            <a:off x="7645251" y="2061392"/>
            <a:ext cx="4422989" cy="1456915"/>
            <a:chOff x="223122" y="1943879"/>
            <a:chExt cx="5317807" cy="1821420"/>
          </a:xfrm>
        </p:grpSpPr>
        <p:sp>
          <p:nvSpPr>
            <p:cNvPr id="28" name="Google Shape;125;p1">
              <a:extLst>
                <a:ext uri="{FF2B5EF4-FFF2-40B4-BE49-F238E27FC236}">
                  <a16:creationId xmlns:a16="http://schemas.microsoft.com/office/drawing/2014/main" id="{B3D9029F-F8E4-06FA-EB01-6ED5BF7154C8}"/>
                </a:ext>
              </a:extLst>
            </p:cNvPr>
            <p:cNvSpPr/>
            <p:nvPr/>
          </p:nvSpPr>
          <p:spPr>
            <a:xfrm rot="19020000">
              <a:off x="223122" y="1943879"/>
              <a:ext cx="3320484" cy="1821420"/>
            </a:xfrm>
            <a:custGeom>
              <a:avLst/>
              <a:gdLst/>
              <a:ahLst/>
              <a:cxnLst/>
              <a:rect l="l" t="t" r="r" b="b"/>
              <a:pathLst>
                <a:path w="5089910" h="993510" extrusionOk="0">
                  <a:moveTo>
                    <a:pt x="449234" y="0"/>
                  </a:moveTo>
                  <a:lnTo>
                    <a:pt x="4834068" y="0"/>
                  </a:lnTo>
                  <a:lnTo>
                    <a:pt x="4865306" y="14239"/>
                  </a:lnTo>
                  <a:cubicBezTo>
                    <a:pt x="5008546" y="89248"/>
                    <a:pt x="5089910" y="175207"/>
                    <a:pt x="5089910" y="266571"/>
                  </a:cubicBezTo>
                  <a:cubicBezTo>
                    <a:pt x="5089910" y="522392"/>
                    <a:pt x="4452016" y="735831"/>
                    <a:pt x="3604020" y="785193"/>
                  </a:cubicBezTo>
                  <a:lnTo>
                    <a:pt x="3306565" y="793723"/>
                  </a:lnTo>
                  <a:lnTo>
                    <a:pt x="3176812" y="838459"/>
                  </a:lnTo>
                  <a:cubicBezTo>
                    <a:pt x="2840049" y="934258"/>
                    <a:pt x="2374816" y="993510"/>
                    <a:pt x="1860933" y="993510"/>
                  </a:cubicBezTo>
                  <a:cubicBezTo>
                    <a:pt x="833168" y="993510"/>
                    <a:pt x="0" y="756500"/>
                    <a:pt x="0" y="464133"/>
                  </a:cubicBezTo>
                  <a:cubicBezTo>
                    <a:pt x="0" y="336222"/>
                    <a:pt x="159474" y="218908"/>
                    <a:pt x="424947" y="127400"/>
                  </a:cubicBezTo>
                  <a:lnTo>
                    <a:pt x="538382" y="94352"/>
                  </a:lnTo>
                  <a:lnTo>
                    <a:pt x="455876" y="18742"/>
                  </a:lnTo>
                  <a:close/>
                </a:path>
              </a:pathLst>
            </a:custGeom>
            <a:solidFill>
              <a:srgbClr val="7F7F7F">
                <a:alpha val="172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126;p1">
              <a:extLst>
                <a:ext uri="{FF2B5EF4-FFF2-40B4-BE49-F238E27FC236}">
                  <a16:creationId xmlns:a16="http://schemas.microsoft.com/office/drawing/2014/main" id="{3165DCC0-408F-D02A-3F6F-6DA0604D736B}"/>
                </a:ext>
              </a:extLst>
            </p:cNvPr>
            <p:cNvSpPr txBox="1"/>
            <p:nvPr/>
          </p:nvSpPr>
          <p:spPr>
            <a:xfrm>
              <a:off x="3125958" y="2551162"/>
              <a:ext cx="2414971" cy="6925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en-US" sz="2000" dirty="0"/>
                <a:t>ML Models</a:t>
              </a:r>
            </a:p>
          </p:txBody>
        </p:sp>
      </p:grpSp>
      <p:sp>
        <p:nvSpPr>
          <p:cNvPr id="30" name="Google Shape;123;p1">
            <a:extLst>
              <a:ext uri="{FF2B5EF4-FFF2-40B4-BE49-F238E27FC236}">
                <a16:creationId xmlns:a16="http://schemas.microsoft.com/office/drawing/2014/main" id="{3AB8F21F-E8FB-9E55-C841-B2CEBDE9502F}"/>
              </a:ext>
            </a:extLst>
          </p:cNvPr>
          <p:cNvSpPr txBox="1"/>
          <p:nvPr/>
        </p:nvSpPr>
        <p:spPr>
          <a:xfrm>
            <a:off x="928145" y="3638332"/>
            <a:ext cx="812700" cy="163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600"/>
              <a:buFont typeface="Arial"/>
              <a:buNone/>
            </a:pPr>
            <a:r>
              <a:rPr lang="en-US" sz="10000" dirty="0">
                <a:solidFill>
                  <a:schemeClr val="accent2"/>
                </a:solidFill>
                <a:latin typeface="Roboto Black"/>
                <a:ea typeface="Roboto Black"/>
                <a:cs typeface="Roboto Black"/>
                <a:sym typeface="Roboto Black"/>
              </a:rPr>
              <a:t>6</a:t>
            </a:r>
            <a:endParaRPr sz="10000" b="0" i="0" u="none" strike="noStrike" cap="none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1" name="Google Shape;124;p1">
            <a:extLst>
              <a:ext uri="{FF2B5EF4-FFF2-40B4-BE49-F238E27FC236}">
                <a16:creationId xmlns:a16="http://schemas.microsoft.com/office/drawing/2014/main" id="{2622D2AA-C512-5BC6-D03A-533EE973CAE7}"/>
              </a:ext>
            </a:extLst>
          </p:cNvPr>
          <p:cNvGrpSpPr/>
          <p:nvPr/>
        </p:nvGrpSpPr>
        <p:grpSpPr>
          <a:xfrm>
            <a:off x="514247" y="2728841"/>
            <a:ext cx="9367586" cy="3002030"/>
            <a:chOff x="223122" y="12190"/>
            <a:chExt cx="11262749" cy="3753109"/>
          </a:xfrm>
        </p:grpSpPr>
        <p:sp>
          <p:nvSpPr>
            <p:cNvPr id="32" name="Google Shape;125;p1">
              <a:extLst>
                <a:ext uri="{FF2B5EF4-FFF2-40B4-BE49-F238E27FC236}">
                  <a16:creationId xmlns:a16="http://schemas.microsoft.com/office/drawing/2014/main" id="{ACC95B33-1E29-E9CC-8B77-2A9D6282169E}"/>
                </a:ext>
              </a:extLst>
            </p:cNvPr>
            <p:cNvSpPr/>
            <p:nvPr/>
          </p:nvSpPr>
          <p:spPr>
            <a:xfrm rot="19020000">
              <a:off x="223122" y="1943879"/>
              <a:ext cx="3320484" cy="1821420"/>
            </a:xfrm>
            <a:custGeom>
              <a:avLst/>
              <a:gdLst/>
              <a:ahLst/>
              <a:cxnLst/>
              <a:rect l="l" t="t" r="r" b="b"/>
              <a:pathLst>
                <a:path w="5089910" h="993510" extrusionOk="0">
                  <a:moveTo>
                    <a:pt x="449234" y="0"/>
                  </a:moveTo>
                  <a:lnTo>
                    <a:pt x="4834068" y="0"/>
                  </a:lnTo>
                  <a:lnTo>
                    <a:pt x="4865306" y="14239"/>
                  </a:lnTo>
                  <a:cubicBezTo>
                    <a:pt x="5008546" y="89248"/>
                    <a:pt x="5089910" y="175207"/>
                    <a:pt x="5089910" y="266571"/>
                  </a:cubicBezTo>
                  <a:cubicBezTo>
                    <a:pt x="5089910" y="522392"/>
                    <a:pt x="4452016" y="735831"/>
                    <a:pt x="3604020" y="785193"/>
                  </a:cubicBezTo>
                  <a:lnTo>
                    <a:pt x="3306565" y="793723"/>
                  </a:lnTo>
                  <a:lnTo>
                    <a:pt x="3176812" y="838459"/>
                  </a:lnTo>
                  <a:cubicBezTo>
                    <a:pt x="2840049" y="934258"/>
                    <a:pt x="2374816" y="993510"/>
                    <a:pt x="1860933" y="993510"/>
                  </a:cubicBezTo>
                  <a:cubicBezTo>
                    <a:pt x="833168" y="993510"/>
                    <a:pt x="0" y="756500"/>
                    <a:pt x="0" y="464133"/>
                  </a:cubicBezTo>
                  <a:cubicBezTo>
                    <a:pt x="0" y="336222"/>
                    <a:pt x="159474" y="218908"/>
                    <a:pt x="424947" y="127400"/>
                  </a:cubicBezTo>
                  <a:lnTo>
                    <a:pt x="538382" y="94352"/>
                  </a:lnTo>
                  <a:lnTo>
                    <a:pt x="455876" y="18742"/>
                  </a:lnTo>
                  <a:close/>
                </a:path>
              </a:pathLst>
            </a:custGeom>
            <a:solidFill>
              <a:srgbClr val="7F7F7F">
                <a:alpha val="172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126;p1">
              <a:extLst>
                <a:ext uri="{FF2B5EF4-FFF2-40B4-BE49-F238E27FC236}">
                  <a16:creationId xmlns:a16="http://schemas.microsoft.com/office/drawing/2014/main" id="{668AFE69-5F0E-D4CF-B638-9BCB25DAAFF3}"/>
                </a:ext>
              </a:extLst>
            </p:cNvPr>
            <p:cNvSpPr txBox="1"/>
            <p:nvPr/>
          </p:nvSpPr>
          <p:spPr>
            <a:xfrm>
              <a:off x="9113142" y="12190"/>
              <a:ext cx="2372729" cy="6925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en-US" sz="2000" dirty="0"/>
                <a:t>Flowchart</a:t>
              </a:r>
            </a:p>
          </p:txBody>
        </p:sp>
      </p:grpSp>
      <p:sp>
        <p:nvSpPr>
          <p:cNvPr id="34" name="Google Shape;123;p1">
            <a:extLst>
              <a:ext uri="{FF2B5EF4-FFF2-40B4-BE49-F238E27FC236}">
                <a16:creationId xmlns:a16="http://schemas.microsoft.com/office/drawing/2014/main" id="{5719EDDD-BA1A-72D8-A578-06CD0E5763E2}"/>
              </a:ext>
            </a:extLst>
          </p:cNvPr>
          <p:cNvSpPr txBox="1"/>
          <p:nvPr/>
        </p:nvSpPr>
        <p:spPr>
          <a:xfrm>
            <a:off x="3441199" y="3697419"/>
            <a:ext cx="812700" cy="163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600"/>
              <a:buFont typeface="Arial"/>
              <a:buNone/>
            </a:pPr>
            <a:r>
              <a:rPr lang="en-US" sz="10000" dirty="0">
                <a:solidFill>
                  <a:schemeClr val="tx2"/>
                </a:solidFill>
                <a:latin typeface="Roboto Black"/>
                <a:ea typeface="Roboto Black"/>
                <a:cs typeface="Roboto Black"/>
                <a:sym typeface="Roboto Black"/>
              </a:rPr>
              <a:t>7</a:t>
            </a:r>
            <a:endParaRPr sz="10000" b="0" i="0" u="none" strike="noStrike" cap="none" dirty="0">
              <a:solidFill>
                <a:schemeClr val="tx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5" name="Google Shape;124;p1">
            <a:extLst>
              <a:ext uri="{FF2B5EF4-FFF2-40B4-BE49-F238E27FC236}">
                <a16:creationId xmlns:a16="http://schemas.microsoft.com/office/drawing/2014/main" id="{F3A37C0C-AF4F-6F10-47EB-61CB4A8AC839}"/>
              </a:ext>
            </a:extLst>
          </p:cNvPr>
          <p:cNvGrpSpPr/>
          <p:nvPr/>
        </p:nvGrpSpPr>
        <p:grpSpPr>
          <a:xfrm>
            <a:off x="3020391" y="4359830"/>
            <a:ext cx="2761752" cy="1725089"/>
            <a:chOff x="223122" y="1943879"/>
            <a:chExt cx="3320484" cy="2156690"/>
          </a:xfrm>
        </p:grpSpPr>
        <p:sp>
          <p:nvSpPr>
            <p:cNvPr id="36" name="Google Shape;125;p1">
              <a:extLst>
                <a:ext uri="{FF2B5EF4-FFF2-40B4-BE49-F238E27FC236}">
                  <a16:creationId xmlns:a16="http://schemas.microsoft.com/office/drawing/2014/main" id="{9D3FDE2A-DEA4-80B2-3D82-87EF9FA5275C}"/>
                </a:ext>
              </a:extLst>
            </p:cNvPr>
            <p:cNvSpPr/>
            <p:nvPr/>
          </p:nvSpPr>
          <p:spPr>
            <a:xfrm rot="19020000">
              <a:off x="223122" y="1943879"/>
              <a:ext cx="3320484" cy="1821420"/>
            </a:xfrm>
            <a:custGeom>
              <a:avLst/>
              <a:gdLst/>
              <a:ahLst/>
              <a:cxnLst/>
              <a:rect l="l" t="t" r="r" b="b"/>
              <a:pathLst>
                <a:path w="5089910" h="993510" extrusionOk="0">
                  <a:moveTo>
                    <a:pt x="449234" y="0"/>
                  </a:moveTo>
                  <a:lnTo>
                    <a:pt x="4834068" y="0"/>
                  </a:lnTo>
                  <a:lnTo>
                    <a:pt x="4865306" y="14239"/>
                  </a:lnTo>
                  <a:cubicBezTo>
                    <a:pt x="5008546" y="89248"/>
                    <a:pt x="5089910" y="175207"/>
                    <a:pt x="5089910" y="266571"/>
                  </a:cubicBezTo>
                  <a:cubicBezTo>
                    <a:pt x="5089910" y="522392"/>
                    <a:pt x="4452016" y="735831"/>
                    <a:pt x="3604020" y="785193"/>
                  </a:cubicBezTo>
                  <a:lnTo>
                    <a:pt x="3306565" y="793723"/>
                  </a:lnTo>
                  <a:lnTo>
                    <a:pt x="3176812" y="838459"/>
                  </a:lnTo>
                  <a:cubicBezTo>
                    <a:pt x="2840049" y="934258"/>
                    <a:pt x="2374816" y="993510"/>
                    <a:pt x="1860933" y="993510"/>
                  </a:cubicBezTo>
                  <a:cubicBezTo>
                    <a:pt x="833168" y="993510"/>
                    <a:pt x="0" y="756500"/>
                    <a:pt x="0" y="464133"/>
                  </a:cubicBezTo>
                  <a:cubicBezTo>
                    <a:pt x="0" y="336222"/>
                    <a:pt x="159474" y="218908"/>
                    <a:pt x="424947" y="127400"/>
                  </a:cubicBezTo>
                  <a:lnTo>
                    <a:pt x="538382" y="94352"/>
                  </a:lnTo>
                  <a:lnTo>
                    <a:pt x="455876" y="18742"/>
                  </a:lnTo>
                  <a:close/>
                </a:path>
              </a:pathLst>
            </a:custGeom>
            <a:solidFill>
              <a:srgbClr val="7F7F7F">
                <a:alpha val="172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126;p1">
              <a:extLst>
                <a:ext uri="{FF2B5EF4-FFF2-40B4-BE49-F238E27FC236}">
                  <a16:creationId xmlns:a16="http://schemas.microsoft.com/office/drawing/2014/main" id="{6C12F298-6085-1406-90B5-97FC51876307}"/>
                </a:ext>
              </a:extLst>
            </p:cNvPr>
            <p:cNvSpPr txBox="1"/>
            <p:nvPr/>
          </p:nvSpPr>
          <p:spPr>
            <a:xfrm>
              <a:off x="655043" y="2830848"/>
              <a:ext cx="2646820" cy="12697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en-US" sz="2000" dirty="0"/>
                <a:t>Economic Analysis</a:t>
              </a:r>
            </a:p>
          </p:txBody>
        </p:sp>
      </p:grpSp>
      <p:sp>
        <p:nvSpPr>
          <p:cNvPr id="38" name="Google Shape;123;p1">
            <a:extLst>
              <a:ext uri="{FF2B5EF4-FFF2-40B4-BE49-F238E27FC236}">
                <a16:creationId xmlns:a16="http://schemas.microsoft.com/office/drawing/2014/main" id="{B6A84B5A-8192-099B-D9B1-0BEC681383E3}"/>
              </a:ext>
            </a:extLst>
          </p:cNvPr>
          <p:cNvSpPr txBox="1"/>
          <p:nvPr/>
        </p:nvSpPr>
        <p:spPr>
          <a:xfrm>
            <a:off x="5689863" y="3744079"/>
            <a:ext cx="812700" cy="163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600"/>
              <a:buFont typeface="Arial"/>
              <a:buNone/>
            </a:pPr>
            <a:r>
              <a:rPr lang="en-US" sz="10000" dirty="0">
                <a:solidFill>
                  <a:srgbClr val="7030A0"/>
                </a:solidFill>
                <a:latin typeface="Roboto Black"/>
                <a:ea typeface="Roboto Black"/>
                <a:cs typeface="Roboto Black"/>
                <a:sym typeface="Roboto Black"/>
              </a:rPr>
              <a:t>8</a:t>
            </a:r>
            <a:endParaRPr sz="10000" b="0" i="0" u="none" strike="noStrike" cap="none" dirty="0">
              <a:solidFill>
                <a:srgbClr val="7030A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9" name="Google Shape;124;p1">
            <a:extLst>
              <a:ext uri="{FF2B5EF4-FFF2-40B4-BE49-F238E27FC236}">
                <a16:creationId xmlns:a16="http://schemas.microsoft.com/office/drawing/2014/main" id="{9215FDCF-FF35-1E09-C093-4AE5BEB2A117}"/>
              </a:ext>
            </a:extLst>
          </p:cNvPr>
          <p:cNvGrpSpPr/>
          <p:nvPr/>
        </p:nvGrpSpPr>
        <p:grpSpPr>
          <a:xfrm>
            <a:off x="5269055" y="4406490"/>
            <a:ext cx="2761752" cy="1456914"/>
            <a:chOff x="223122" y="1943879"/>
            <a:chExt cx="3320484" cy="1821420"/>
          </a:xfrm>
        </p:grpSpPr>
        <p:sp>
          <p:nvSpPr>
            <p:cNvPr id="40" name="Google Shape;125;p1">
              <a:extLst>
                <a:ext uri="{FF2B5EF4-FFF2-40B4-BE49-F238E27FC236}">
                  <a16:creationId xmlns:a16="http://schemas.microsoft.com/office/drawing/2014/main" id="{16635FFD-C821-7821-2BDC-86C3E4DCD370}"/>
                </a:ext>
              </a:extLst>
            </p:cNvPr>
            <p:cNvSpPr/>
            <p:nvPr/>
          </p:nvSpPr>
          <p:spPr>
            <a:xfrm rot="19020000">
              <a:off x="223122" y="1943879"/>
              <a:ext cx="3320484" cy="1821420"/>
            </a:xfrm>
            <a:custGeom>
              <a:avLst/>
              <a:gdLst/>
              <a:ahLst/>
              <a:cxnLst/>
              <a:rect l="l" t="t" r="r" b="b"/>
              <a:pathLst>
                <a:path w="5089910" h="993510" extrusionOk="0">
                  <a:moveTo>
                    <a:pt x="449234" y="0"/>
                  </a:moveTo>
                  <a:lnTo>
                    <a:pt x="4834068" y="0"/>
                  </a:lnTo>
                  <a:lnTo>
                    <a:pt x="4865306" y="14239"/>
                  </a:lnTo>
                  <a:cubicBezTo>
                    <a:pt x="5008546" y="89248"/>
                    <a:pt x="5089910" y="175207"/>
                    <a:pt x="5089910" y="266571"/>
                  </a:cubicBezTo>
                  <a:cubicBezTo>
                    <a:pt x="5089910" y="522392"/>
                    <a:pt x="4452016" y="735831"/>
                    <a:pt x="3604020" y="785193"/>
                  </a:cubicBezTo>
                  <a:lnTo>
                    <a:pt x="3306565" y="793723"/>
                  </a:lnTo>
                  <a:lnTo>
                    <a:pt x="3176812" y="838459"/>
                  </a:lnTo>
                  <a:cubicBezTo>
                    <a:pt x="2840049" y="934258"/>
                    <a:pt x="2374816" y="993510"/>
                    <a:pt x="1860933" y="993510"/>
                  </a:cubicBezTo>
                  <a:cubicBezTo>
                    <a:pt x="833168" y="993510"/>
                    <a:pt x="0" y="756500"/>
                    <a:pt x="0" y="464133"/>
                  </a:cubicBezTo>
                  <a:cubicBezTo>
                    <a:pt x="0" y="336222"/>
                    <a:pt x="159474" y="218908"/>
                    <a:pt x="424947" y="127400"/>
                  </a:cubicBezTo>
                  <a:lnTo>
                    <a:pt x="538382" y="94352"/>
                  </a:lnTo>
                  <a:lnTo>
                    <a:pt x="455876" y="18742"/>
                  </a:lnTo>
                  <a:close/>
                </a:path>
              </a:pathLst>
            </a:custGeom>
            <a:solidFill>
              <a:srgbClr val="7F7F7F">
                <a:alpha val="172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126;p1">
              <a:extLst>
                <a:ext uri="{FF2B5EF4-FFF2-40B4-BE49-F238E27FC236}">
                  <a16:creationId xmlns:a16="http://schemas.microsoft.com/office/drawing/2014/main" id="{733FEF56-968F-274E-9BA4-A0C4C9BE5A15}"/>
                </a:ext>
              </a:extLst>
            </p:cNvPr>
            <p:cNvSpPr txBox="1"/>
            <p:nvPr/>
          </p:nvSpPr>
          <p:spPr>
            <a:xfrm>
              <a:off x="617599" y="2772514"/>
              <a:ext cx="1746656" cy="6925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en-US" sz="2000" dirty="0"/>
                <a:t>Results</a:t>
              </a:r>
            </a:p>
          </p:txBody>
        </p:sp>
      </p:grpSp>
      <p:sp>
        <p:nvSpPr>
          <p:cNvPr id="42" name="Google Shape;123;p1">
            <a:extLst>
              <a:ext uri="{FF2B5EF4-FFF2-40B4-BE49-F238E27FC236}">
                <a16:creationId xmlns:a16="http://schemas.microsoft.com/office/drawing/2014/main" id="{9EAD0B65-CF51-5AB2-8BE9-54EE46F88C61}"/>
              </a:ext>
            </a:extLst>
          </p:cNvPr>
          <p:cNvSpPr txBox="1"/>
          <p:nvPr/>
        </p:nvSpPr>
        <p:spPr>
          <a:xfrm>
            <a:off x="8050504" y="3753406"/>
            <a:ext cx="812700" cy="163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600"/>
              <a:buFont typeface="Arial"/>
              <a:buNone/>
            </a:pPr>
            <a:r>
              <a:rPr lang="en-US" sz="10000" dirty="0">
                <a:solidFill>
                  <a:srgbClr val="FF3399"/>
                </a:solidFill>
                <a:latin typeface="Roboto Black"/>
                <a:ea typeface="Roboto Black"/>
                <a:cs typeface="Roboto Black"/>
                <a:sym typeface="Roboto Black"/>
              </a:rPr>
              <a:t>9</a:t>
            </a:r>
            <a:endParaRPr sz="10000" b="0" i="0" u="none" strike="noStrike" cap="none" dirty="0">
              <a:solidFill>
                <a:srgbClr val="FF33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3" name="Google Shape;124;p1">
            <a:extLst>
              <a:ext uri="{FF2B5EF4-FFF2-40B4-BE49-F238E27FC236}">
                <a16:creationId xmlns:a16="http://schemas.microsoft.com/office/drawing/2014/main" id="{90898E72-8CF1-97B3-77D7-837038125382}"/>
              </a:ext>
            </a:extLst>
          </p:cNvPr>
          <p:cNvGrpSpPr/>
          <p:nvPr/>
        </p:nvGrpSpPr>
        <p:grpSpPr>
          <a:xfrm>
            <a:off x="7629696" y="4415817"/>
            <a:ext cx="2761752" cy="1456914"/>
            <a:chOff x="223122" y="1943879"/>
            <a:chExt cx="3320484" cy="1821420"/>
          </a:xfrm>
        </p:grpSpPr>
        <p:sp>
          <p:nvSpPr>
            <p:cNvPr id="44" name="Google Shape;125;p1">
              <a:extLst>
                <a:ext uri="{FF2B5EF4-FFF2-40B4-BE49-F238E27FC236}">
                  <a16:creationId xmlns:a16="http://schemas.microsoft.com/office/drawing/2014/main" id="{2A3B8A3A-F03C-5123-BBDF-C8BC1CF69E36}"/>
                </a:ext>
              </a:extLst>
            </p:cNvPr>
            <p:cNvSpPr/>
            <p:nvPr/>
          </p:nvSpPr>
          <p:spPr>
            <a:xfrm rot="19020000">
              <a:off x="223122" y="1943879"/>
              <a:ext cx="3320484" cy="1821420"/>
            </a:xfrm>
            <a:custGeom>
              <a:avLst/>
              <a:gdLst/>
              <a:ahLst/>
              <a:cxnLst/>
              <a:rect l="l" t="t" r="r" b="b"/>
              <a:pathLst>
                <a:path w="5089910" h="993510" extrusionOk="0">
                  <a:moveTo>
                    <a:pt x="449234" y="0"/>
                  </a:moveTo>
                  <a:lnTo>
                    <a:pt x="4834068" y="0"/>
                  </a:lnTo>
                  <a:lnTo>
                    <a:pt x="4865306" y="14239"/>
                  </a:lnTo>
                  <a:cubicBezTo>
                    <a:pt x="5008546" y="89248"/>
                    <a:pt x="5089910" y="175207"/>
                    <a:pt x="5089910" y="266571"/>
                  </a:cubicBezTo>
                  <a:cubicBezTo>
                    <a:pt x="5089910" y="522392"/>
                    <a:pt x="4452016" y="735831"/>
                    <a:pt x="3604020" y="785193"/>
                  </a:cubicBezTo>
                  <a:lnTo>
                    <a:pt x="3306565" y="793723"/>
                  </a:lnTo>
                  <a:lnTo>
                    <a:pt x="3176812" y="838459"/>
                  </a:lnTo>
                  <a:cubicBezTo>
                    <a:pt x="2840049" y="934258"/>
                    <a:pt x="2374816" y="993510"/>
                    <a:pt x="1860933" y="993510"/>
                  </a:cubicBezTo>
                  <a:cubicBezTo>
                    <a:pt x="833168" y="993510"/>
                    <a:pt x="0" y="756500"/>
                    <a:pt x="0" y="464133"/>
                  </a:cubicBezTo>
                  <a:cubicBezTo>
                    <a:pt x="0" y="336222"/>
                    <a:pt x="159474" y="218908"/>
                    <a:pt x="424947" y="127400"/>
                  </a:cubicBezTo>
                  <a:lnTo>
                    <a:pt x="538382" y="94352"/>
                  </a:lnTo>
                  <a:lnTo>
                    <a:pt x="455876" y="18742"/>
                  </a:lnTo>
                  <a:close/>
                </a:path>
              </a:pathLst>
            </a:custGeom>
            <a:solidFill>
              <a:srgbClr val="7F7F7F">
                <a:alpha val="172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126;p1">
              <a:extLst>
                <a:ext uri="{FF2B5EF4-FFF2-40B4-BE49-F238E27FC236}">
                  <a16:creationId xmlns:a16="http://schemas.microsoft.com/office/drawing/2014/main" id="{400FC564-D772-A920-CED3-47D6B66FE25A}"/>
                </a:ext>
              </a:extLst>
            </p:cNvPr>
            <p:cNvSpPr txBox="1"/>
            <p:nvPr/>
          </p:nvSpPr>
          <p:spPr>
            <a:xfrm>
              <a:off x="767721" y="2744469"/>
              <a:ext cx="2031900" cy="6925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en-US" sz="2000" dirty="0"/>
                <a:t>Conclusion</a:t>
              </a:r>
            </a:p>
          </p:txBody>
        </p:sp>
      </p:grpSp>
      <p:sp>
        <p:nvSpPr>
          <p:cNvPr id="48" name="Google Shape;123;p1">
            <a:extLst>
              <a:ext uri="{FF2B5EF4-FFF2-40B4-BE49-F238E27FC236}">
                <a16:creationId xmlns:a16="http://schemas.microsoft.com/office/drawing/2014/main" id="{39ED4E55-5960-B29F-D15E-38AD6898C85F}"/>
              </a:ext>
            </a:extLst>
          </p:cNvPr>
          <p:cNvSpPr txBox="1"/>
          <p:nvPr/>
        </p:nvSpPr>
        <p:spPr>
          <a:xfrm>
            <a:off x="9952530" y="3721476"/>
            <a:ext cx="1689996" cy="163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600"/>
              <a:buFont typeface="Arial"/>
              <a:buNone/>
            </a:pPr>
            <a:r>
              <a:rPr lang="en-US" sz="10000" dirty="0">
                <a:solidFill>
                  <a:schemeClr val="accent4">
                    <a:lumMod val="75000"/>
                  </a:schemeClr>
                </a:solidFill>
                <a:latin typeface="Roboto Black"/>
                <a:ea typeface="Roboto Black"/>
                <a:cs typeface="Roboto Black"/>
                <a:sym typeface="Roboto Black"/>
              </a:rPr>
              <a:t>10</a:t>
            </a:r>
            <a:endParaRPr sz="10000" b="0" i="0" u="none" strike="noStrike" cap="none" dirty="0">
              <a:solidFill>
                <a:schemeClr val="accent4">
                  <a:lumMod val="75000"/>
                </a:schemeClr>
              </a:solidFill>
              <a:sym typeface="Arial"/>
            </a:endParaRPr>
          </a:p>
        </p:txBody>
      </p:sp>
      <p:grpSp>
        <p:nvGrpSpPr>
          <p:cNvPr id="49" name="Google Shape;124;p1">
            <a:extLst>
              <a:ext uri="{FF2B5EF4-FFF2-40B4-BE49-F238E27FC236}">
                <a16:creationId xmlns:a16="http://schemas.microsoft.com/office/drawing/2014/main" id="{5E34603A-FD2D-21CE-5B66-D2D4E4A21E0C}"/>
              </a:ext>
            </a:extLst>
          </p:cNvPr>
          <p:cNvGrpSpPr/>
          <p:nvPr/>
        </p:nvGrpSpPr>
        <p:grpSpPr>
          <a:xfrm>
            <a:off x="9788182" y="4349826"/>
            <a:ext cx="2761752" cy="1456914"/>
            <a:chOff x="223122" y="1717513"/>
            <a:chExt cx="3320484" cy="1821420"/>
          </a:xfrm>
        </p:grpSpPr>
        <p:sp>
          <p:nvSpPr>
            <p:cNvPr id="50" name="Google Shape;125;p1">
              <a:extLst>
                <a:ext uri="{FF2B5EF4-FFF2-40B4-BE49-F238E27FC236}">
                  <a16:creationId xmlns:a16="http://schemas.microsoft.com/office/drawing/2014/main" id="{2D05B10A-5456-8217-405A-D55245B0A147}"/>
                </a:ext>
              </a:extLst>
            </p:cNvPr>
            <p:cNvSpPr/>
            <p:nvPr/>
          </p:nvSpPr>
          <p:spPr>
            <a:xfrm rot="19020000">
              <a:off x="223122" y="1717513"/>
              <a:ext cx="3320484" cy="1821420"/>
            </a:xfrm>
            <a:custGeom>
              <a:avLst/>
              <a:gdLst/>
              <a:ahLst/>
              <a:cxnLst/>
              <a:rect l="l" t="t" r="r" b="b"/>
              <a:pathLst>
                <a:path w="5089910" h="993510" extrusionOk="0">
                  <a:moveTo>
                    <a:pt x="449234" y="0"/>
                  </a:moveTo>
                  <a:lnTo>
                    <a:pt x="4834068" y="0"/>
                  </a:lnTo>
                  <a:lnTo>
                    <a:pt x="4865306" y="14239"/>
                  </a:lnTo>
                  <a:cubicBezTo>
                    <a:pt x="5008546" y="89248"/>
                    <a:pt x="5089910" y="175207"/>
                    <a:pt x="5089910" y="266571"/>
                  </a:cubicBezTo>
                  <a:cubicBezTo>
                    <a:pt x="5089910" y="522392"/>
                    <a:pt x="4452016" y="735831"/>
                    <a:pt x="3604020" y="785193"/>
                  </a:cubicBezTo>
                  <a:lnTo>
                    <a:pt x="3306565" y="793723"/>
                  </a:lnTo>
                  <a:lnTo>
                    <a:pt x="3176812" y="838459"/>
                  </a:lnTo>
                  <a:cubicBezTo>
                    <a:pt x="2840049" y="934258"/>
                    <a:pt x="2374816" y="993510"/>
                    <a:pt x="1860933" y="993510"/>
                  </a:cubicBezTo>
                  <a:cubicBezTo>
                    <a:pt x="833168" y="993510"/>
                    <a:pt x="0" y="756500"/>
                    <a:pt x="0" y="464133"/>
                  </a:cubicBezTo>
                  <a:cubicBezTo>
                    <a:pt x="0" y="336222"/>
                    <a:pt x="159474" y="218908"/>
                    <a:pt x="424947" y="127400"/>
                  </a:cubicBezTo>
                  <a:lnTo>
                    <a:pt x="538382" y="94352"/>
                  </a:lnTo>
                  <a:lnTo>
                    <a:pt x="455876" y="18742"/>
                  </a:lnTo>
                  <a:close/>
                </a:path>
              </a:pathLst>
            </a:custGeom>
            <a:solidFill>
              <a:srgbClr val="7F7F7F">
                <a:alpha val="172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126;p1">
              <a:extLst>
                <a:ext uri="{FF2B5EF4-FFF2-40B4-BE49-F238E27FC236}">
                  <a16:creationId xmlns:a16="http://schemas.microsoft.com/office/drawing/2014/main" id="{B773D201-622F-AB7F-4CEC-A9E29F8FBA9A}"/>
                </a:ext>
              </a:extLst>
            </p:cNvPr>
            <p:cNvSpPr txBox="1"/>
            <p:nvPr/>
          </p:nvSpPr>
          <p:spPr>
            <a:xfrm>
              <a:off x="575696" y="2470299"/>
              <a:ext cx="2031900" cy="6925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en-US" sz="2000" dirty="0"/>
                <a:t>Future Tasks</a:t>
              </a:r>
            </a:p>
          </p:txBody>
        </p:sp>
      </p:grpSp>
      <p:sp>
        <p:nvSpPr>
          <p:cNvPr id="4" name="Google Shape;123;p1">
            <a:extLst>
              <a:ext uri="{FF2B5EF4-FFF2-40B4-BE49-F238E27FC236}">
                <a16:creationId xmlns:a16="http://schemas.microsoft.com/office/drawing/2014/main" id="{2EF9D77C-3E13-E842-2296-E26E7682E25E}"/>
              </a:ext>
            </a:extLst>
          </p:cNvPr>
          <p:cNvSpPr txBox="1"/>
          <p:nvPr/>
        </p:nvSpPr>
        <p:spPr>
          <a:xfrm>
            <a:off x="10224242" y="1433393"/>
            <a:ext cx="812700" cy="163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600"/>
              <a:buFont typeface="Arial"/>
              <a:buNone/>
            </a:pPr>
            <a:r>
              <a:rPr lang="en-US" sz="10000" dirty="0">
                <a:solidFill>
                  <a:srgbClr val="D52525"/>
                </a:solidFill>
                <a:latin typeface="Roboto Black"/>
                <a:ea typeface="Roboto Black"/>
                <a:cs typeface="Roboto Black"/>
                <a:sym typeface="Roboto Black"/>
              </a:rPr>
              <a:t>5</a:t>
            </a:r>
            <a:endParaRPr sz="10000" b="0" i="0" u="none" strike="noStrike" cap="none" dirty="0">
              <a:solidFill>
                <a:srgbClr val="D52525"/>
              </a:solidFill>
              <a:sym typeface="Arial"/>
            </a:endParaRPr>
          </a:p>
        </p:txBody>
      </p:sp>
      <p:sp>
        <p:nvSpPr>
          <p:cNvPr id="3" name="Google Shape;125;p1">
            <a:extLst>
              <a:ext uri="{FF2B5EF4-FFF2-40B4-BE49-F238E27FC236}">
                <a16:creationId xmlns:a16="http://schemas.microsoft.com/office/drawing/2014/main" id="{E05D12DB-0F49-CCB7-BAD3-2D9620DC1A30}"/>
              </a:ext>
            </a:extLst>
          </p:cNvPr>
          <p:cNvSpPr/>
          <p:nvPr/>
        </p:nvSpPr>
        <p:spPr>
          <a:xfrm rot="19020000">
            <a:off x="9650050" y="2168946"/>
            <a:ext cx="2761752" cy="1456915"/>
          </a:xfrm>
          <a:custGeom>
            <a:avLst/>
            <a:gdLst/>
            <a:ahLst/>
            <a:cxnLst/>
            <a:rect l="l" t="t" r="r" b="b"/>
            <a:pathLst>
              <a:path w="5089910" h="993510" extrusionOk="0">
                <a:moveTo>
                  <a:pt x="449234" y="0"/>
                </a:moveTo>
                <a:lnTo>
                  <a:pt x="4834068" y="0"/>
                </a:lnTo>
                <a:lnTo>
                  <a:pt x="4865306" y="14239"/>
                </a:lnTo>
                <a:cubicBezTo>
                  <a:pt x="5008546" y="89248"/>
                  <a:pt x="5089910" y="175207"/>
                  <a:pt x="5089910" y="266571"/>
                </a:cubicBezTo>
                <a:cubicBezTo>
                  <a:pt x="5089910" y="522392"/>
                  <a:pt x="4452016" y="735831"/>
                  <a:pt x="3604020" y="785193"/>
                </a:cubicBezTo>
                <a:lnTo>
                  <a:pt x="3306565" y="793723"/>
                </a:lnTo>
                <a:lnTo>
                  <a:pt x="3176812" y="838459"/>
                </a:lnTo>
                <a:cubicBezTo>
                  <a:pt x="2840049" y="934258"/>
                  <a:pt x="2374816" y="993510"/>
                  <a:pt x="1860933" y="993510"/>
                </a:cubicBezTo>
                <a:cubicBezTo>
                  <a:pt x="833168" y="993510"/>
                  <a:pt x="0" y="756500"/>
                  <a:pt x="0" y="464133"/>
                </a:cubicBezTo>
                <a:cubicBezTo>
                  <a:pt x="0" y="336222"/>
                  <a:pt x="159474" y="218908"/>
                  <a:pt x="424947" y="127400"/>
                </a:cubicBezTo>
                <a:lnTo>
                  <a:pt x="538382" y="94352"/>
                </a:lnTo>
                <a:lnTo>
                  <a:pt x="455876" y="18742"/>
                </a:lnTo>
                <a:close/>
              </a:path>
            </a:pathLst>
          </a:custGeom>
          <a:solidFill>
            <a:srgbClr val="7F7F7F">
              <a:alpha val="172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" name="Google Shape;126;p1">
            <a:extLst>
              <a:ext uri="{FF2B5EF4-FFF2-40B4-BE49-F238E27FC236}">
                <a16:creationId xmlns:a16="http://schemas.microsoft.com/office/drawing/2014/main" id="{D1FFEB2C-01A6-275D-D341-1200321517A8}"/>
              </a:ext>
            </a:extLst>
          </p:cNvPr>
          <p:cNvSpPr txBox="1"/>
          <p:nvPr/>
        </p:nvSpPr>
        <p:spPr>
          <a:xfrm>
            <a:off x="959511" y="4825268"/>
            <a:ext cx="1966169" cy="1477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000" dirty="0"/>
              <a:t>Hydrogen Storage Concept</a:t>
            </a:r>
          </a:p>
        </p:txBody>
      </p:sp>
      <p:sp>
        <p:nvSpPr>
          <p:cNvPr id="54" name="Title 1">
            <a:extLst>
              <a:ext uri="{FF2B5EF4-FFF2-40B4-BE49-F238E27FC236}">
                <a16:creationId xmlns:a16="http://schemas.microsoft.com/office/drawing/2014/main" id="{799E039E-1FAD-299A-BC9E-8D8FBF933187}"/>
              </a:ext>
            </a:extLst>
          </p:cNvPr>
          <p:cNvSpPr txBox="1">
            <a:spLocks/>
          </p:cNvSpPr>
          <p:nvPr/>
        </p:nvSpPr>
        <p:spPr>
          <a:xfrm>
            <a:off x="819665" y="235576"/>
            <a:ext cx="10515600" cy="8397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b="1">
                <a:solidFill>
                  <a:schemeClr val="accent2">
                    <a:lumMod val="50000"/>
                  </a:schemeClr>
                </a:solidFill>
              </a:rPr>
              <a:t>Overview</a:t>
            </a:r>
            <a:endParaRPr lang="en-IN" b="1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9680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6" grpId="0"/>
      <p:bldP spid="22" grpId="0"/>
      <p:bldP spid="26" grpId="0"/>
      <p:bldP spid="30" grpId="0"/>
      <p:bldP spid="34" grpId="0"/>
      <p:bldP spid="38" grpId="0"/>
      <p:bldP spid="42" grpId="0"/>
      <p:bldP spid="48" grpId="0"/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BB4D4-956D-1466-26FD-01487AF665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665" y="235576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b="1" dirty="0">
                <a:solidFill>
                  <a:schemeClr val="accent2">
                    <a:lumMod val="50000"/>
                  </a:schemeClr>
                </a:solidFill>
              </a:rPr>
              <a:t>1. Introduction</a:t>
            </a:r>
            <a:endParaRPr lang="en-IN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1045AAC-765E-18B2-22FF-7A7270DED6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825E455-D545-9408-95EE-6339E7D4E11F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4EB1972-A3C9-6302-749B-1625930F1593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880A3791-CA6D-6C49-9727-21EDC4A1FF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28-12-2025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153D84A6-A93C-285F-8C5F-F2326EAFDD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3</a:t>
            </a:fld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1F23A2F-AAEE-5B14-4019-97D22015A2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80973" y="31395"/>
            <a:ext cx="1904503" cy="1058057"/>
          </a:xfrm>
          <a:prstGeom prst="rect">
            <a:avLst/>
          </a:prstGeom>
        </p:spPr>
      </p:pic>
      <p:sp>
        <p:nvSpPr>
          <p:cNvPr id="11" name="Footer Placeholder 1">
            <a:extLst>
              <a:ext uri="{FF2B5EF4-FFF2-40B4-BE49-F238E27FC236}">
                <a16:creationId xmlns:a16="http://schemas.microsoft.com/office/drawing/2014/main" id="{22CD3D4E-6453-E4F1-2158-A7B34C8D32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14980" y="6472294"/>
            <a:ext cx="6162040" cy="269761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Power Prediction and Energy Arbitrage Modeling for Wind Farms Using ML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535CBCE9-9C6F-5D86-993A-39BA0591DD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191275"/>
            <a:ext cx="6607810" cy="14276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lang="en-US" altLang="en-DE" sz="2000" b="1" dirty="0"/>
              <a:t>Wind Energy: </a:t>
            </a:r>
            <a:r>
              <a:rPr lang="en-US" altLang="en-DE" sz="2000" dirty="0"/>
              <a:t>O</a:t>
            </a:r>
            <a:r>
              <a:rPr kumimoji="0" lang="en-DE" altLang="en-DE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ne of the fastest‑growing</a:t>
            </a:r>
            <a:r>
              <a:rPr kumimoji="0" lang="en-US" altLang="en-DE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(Germany)</a:t>
            </a:r>
            <a:endParaRPr kumimoji="0" lang="en-DE" altLang="en-DE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342900" marR="0" lvl="0" indent="-34290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lang="en-US" altLang="en-DE" sz="2000" dirty="0"/>
              <a:t>W</a:t>
            </a:r>
            <a:r>
              <a:rPr kumimoji="0" lang="en-DE" altLang="en-DE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in</a:t>
            </a:r>
            <a:r>
              <a:rPr kumimoji="0" lang="en-US" altLang="en-DE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d </a:t>
            </a:r>
            <a:r>
              <a:rPr kumimoji="0" lang="en-DE" altLang="en-DE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power</a:t>
            </a:r>
            <a:r>
              <a:rPr lang="en-US" altLang="en-DE" sz="2000" dirty="0"/>
              <a:t> (</a:t>
            </a:r>
            <a:r>
              <a:rPr kumimoji="0" lang="en-DE" altLang="en-DE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variable</a:t>
            </a:r>
            <a:r>
              <a:rPr kumimoji="0" lang="en-US" altLang="en-DE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) </a:t>
            </a:r>
            <a:r>
              <a:rPr kumimoji="0" lang="en-US" altLang="en-DE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sym typeface="Wingdings" panose="05000000000000000000" pitchFamily="2" charset="2"/>
              </a:rPr>
              <a:t></a:t>
            </a:r>
            <a:r>
              <a:rPr kumimoji="0" lang="en-US" altLang="en-DE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DE" altLang="en-DE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wind speeds </a:t>
            </a:r>
            <a:r>
              <a:rPr kumimoji="0" lang="en-US" altLang="en-DE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(</a:t>
            </a:r>
            <a:r>
              <a:rPr kumimoji="0" lang="en-DE" altLang="en-DE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change</a:t>
            </a:r>
            <a:r>
              <a:rPr kumimoji="0" lang="en-US" altLang="en-DE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)</a:t>
            </a:r>
          </a:p>
          <a:p>
            <a:pPr marL="342900" indent="-34290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DE" altLang="en-DE" sz="2000" dirty="0"/>
              <a:t>Electricity markets</a:t>
            </a:r>
            <a:r>
              <a:rPr lang="en-US" altLang="en-DE" sz="2000" dirty="0"/>
              <a:t> (</a:t>
            </a:r>
            <a:r>
              <a:rPr lang="en-DE" altLang="en-DE" sz="2000" dirty="0"/>
              <a:t>fluctuate</a:t>
            </a:r>
            <a:r>
              <a:rPr lang="en-US" altLang="en-DE" sz="2000" dirty="0"/>
              <a:t>) </a:t>
            </a:r>
            <a:r>
              <a:rPr lang="en-US" altLang="en-DE" sz="2000" dirty="0">
                <a:sym typeface="Wingdings" panose="05000000000000000000" pitchFamily="2" charset="2"/>
              </a:rPr>
              <a:t> Wind</a:t>
            </a:r>
            <a:r>
              <a:rPr lang="en-US" altLang="en-DE" sz="2000" dirty="0"/>
              <a:t> </a:t>
            </a:r>
            <a:r>
              <a:rPr lang="en-DE" altLang="en-DE" sz="2000" dirty="0"/>
              <a:t>production </a:t>
            </a:r>
            <a:r>
              <a:rPr lang="en-US" altLang="en-DE" sz="2000" dirty="0"/>
              <a:t>(</a:t>
            </a:r>
            <a:r>
              <a:rPr lang="en-DE" altLang="en-DE" sz="2000" dirty="0"/>
              <a:t>high</a:t>
            </a:r>
            <a:r>
              <a:rPr lang="en-US" altLang="en-DE" sz="2000" dirty="0"/>
              <a:t>)</a:t>
            </a:r>
            <a:endParaRPr lang="en-DE" altLang="en-DE" sz="20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294625B-75B8-7781-67EB-E86610A21C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4776" y="2636607"/>
            <a:ext cx="8831126" cy="351073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4024844-8E63-C2FA-FF18-C027A081B2F8}"/>
              </a:ext>
            </a:extLst>
          </p:cNvPr>
          <p:cNvSpPr txBox="1"/>
          <p:nvPr/>
        </p:nvSpPr>
        <p:spPr>
          <a:xfrm>
            <a:off x="6384290" y="1240156"/>
            <a:ext cx="5807710" cy="1261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DE" altLang="en-DE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Modern energy systems increasingly use </a:t>
            </a:r>
            <a:r>
              <a:rPr kumimoji="0" lang="en-DE" altLang="en-DE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data</a:t>
            </a:r>
            <a:r>
              <a:rPr kumimoji="0" lang="en-DE" altLang="en-DE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and </a:t>
            </a:r>
            <a:r>
              <a:rPr kumimoji="0" lang="en-DE" altLang="en-DE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machine learning</a:t>
            </a:r>
            <a:r>
              <a:rPr kumimoji="0" lang="en-US" altLang="en-DE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</a:t>
            </a:r>
          </a:p>
          <a:p>
            <a:pPr marL="800100" lvl="1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DE" altLang="en-D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improve forecasting</a:t>
            </a:r>
            <a:endParaRPr lang="en-US" altLang="en-DE" dirty="0"/>
          </a:p>
          <a:p>
            <a:pPr marL="800100" lvl="1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DE" altLang="en-D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operational decisions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6FC2744-69A7-0F46-5D5C-9D38E33B62D9}"/>
              </a:ext>
            </a:extLst>
          </p:cNvPr>
          <p:cNvSpPr txBox="1"/>
          <p:nvPr/>
        </p:nvSpPr>
        <p:spPr>
          <a:xfrm>
            <a:off x="5078730" y="6110128"/>
            <a:ext cx="24079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Reference: </a:t>
            </a:r>
            <a:r>
              <a:rPr lang="en-US" sz="1000" dirty="0">
                <a:hlinkClick r:id="rId5"/>
              </a:rPr>
              <a:t>Statistics Germany | BWE </a:t>
            </a:r>
            <a:r>
              <a:rPr lang="en-US" sz="1000" dirty="0" err="1">
                <a:hlinkClick r:id="rId5"/>
              </a:rPr>
              <a:t>e.V.</a:t>
            </a:r>
            <a:endParaRPr lang="en-DE" sz="1000" dirty="0"/>
          </a:p>
        </p:txBody>
      </p:sp>
    </p:spTree>
    <p:extLst>
      <p:ext uri="{BB962C8B-B14F-4D97-AF65-F5344CB8AC3E}">
        <p14:creationId xmlns:p14="http://schemas.microsoft.com/office/powerpoint/2010/main" val="19345603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C26081-5932-C9F1-06E4-779A6D546D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43946-DC6C-2552-7DB6-CF2578838A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665" y="235576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b="1" dirty="0">
                <a:solidFill>
                  <a:schemeClr val="accent2">
                    <a:lumMod val="50000"/>
                  </a:schemeClr>
                </a:solidFill>
              </a:rPr>
              <a:t>2. Problem Statements</a:t>
            </a:r>
            <a:endParaRPr lang="en-IN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3FC1032-A54B-5280-52D4-C30F49612F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B0D149F-BEFB-EAC5-7FD6-E0946370783A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7E10AA9-338C-EE8D-9624-F20E0277468D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98F3D080-1FC2-4E05-2D85-F0FDCD25DF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28-12-2025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52A681BA-9E65-EB34-2686-5A0D9C6E1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4</a:t>
            </a:fld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4ACF29A-EA12-6B19-6E0C-12F3B95DF1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80973" y="31395"/>
            <a:ext cx="1904503" cy="1058057"/>
          </a:xfrm>
          <a:prstGeom prst="rect">
            <a:avLst/>
          </a:prstGeom>
        </p:spPr>
      </p:pic>
      <p:sp>
        <p:nvSpPr>
          <p:cNvPr id="11" name="Footer Placeholder 1">
            <a:extLst>
              <a:ext uri="{FF2B5EF4-FFF2-40B4-BE49-F238E27FC236}">
                <a16:creationId xmlns:a16="http://schemas.microsoft.com/office/drawing/2014/main" id="{DD971CEB-D785-B9FD-BA3A-7C0F799481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14980" y="6472294"/>
            <a:ext cx="6162040" cy="269761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Power Prediction and Energy Arbitrage Modeling for Wind Farms Using ML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2472D22C-3ED7-68F0-1F26-FFAB053076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6628" y="1307601"/>
            <a:ext cx="3295526" cy="28146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DE" altLang="en-DE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Wind power output changes every hour → difficult to predict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DE" altLang="en-DE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Electricity prices fluctuate strongly → revenue is uncertain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2FBAEA8-1C6B-A2C4-AE13-11F3C80A6C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1400" y="1277765"/>
            <a:ext cx="8488787" cy="318442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D14CE10-4B65-C8EB-F77D-8797F06A0355}"/>
              </a:ext>
            </a:extLst>
          </p:cNvPr>
          <p:cNvSpPr txBox="1"/>
          <p:nvPr/>
        </p:nvSpPr>
        <p:spPr>
          <a:xfrm>
            <a:off x="176628" y="4694458"/>
            <a:ext cx="9052830" cy="14296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DE" altLang="en-DE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Selling at the wrong time reduces profit for wind‑farm operators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DE" altLang="en-DE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Hard to know when storing energy will be more profitable than selling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DE" altLang="en-DE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A </a:t>
            </a:r>
            <a:r>
              <a:rPr kumimoji="0" lang="en-DE" altLang="en-DE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data‑driven ML model</a:t>
            </a:r>
            <a:r>
              <a:rPr kumimoji="0" lang="en-DE" altLang="en-DE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is needed to support STORE vs SELL decisions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ED82A6A-E43D-7D46-91A2-9475D0E9A466}"/>
              </a:ext>
            </a:extLst>
          </p:cNvPr>
          <p:cNvSpPr txBox="1"/>
          <p:nvPr/>
        </p:nvSpPr>
        <p:spPr>
          <a:xfrm>
            <a:off x="6077465" y="4436096"/>
            <a:ext cx="48158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Fig 2.1: Day Vs Power generation (MW) </a:t>
            </a:r>
            <a:r>
              <a:rPr lang="en-US" sz="1200" u="sng" dirty="0">
                <a:solidFill>
                  <a:schemeClr val="accent1"/>
                </a:solidFill>
              </a:rPr>
              <a:t>(</a:t>
            </a:r>
            <a:r>
              <a:rPr lang="en-US" sz="1200" u="sng" dirty="0">
                <a:solidFill>
                  <a:schemeClr val="accent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Own)</a:t>
            </a:r>
            <a:r>
              <a:rPr lang="en-US" sz="1000" u="sng" dirty="0">
                <a:solidFill>
                  <a:schemeClr val="accent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</a:t>
            </a:r>
            <a:endParaRPr lang="en-DE" sz="1000" u="sng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64907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956B9D-E4E8-6AD3-EDC1-677ECE9B16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7F0B0D-8D95-7191-FD40-4E436B625C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665" y="235576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b="1" dirty="0">
                <a:solidFill>
                  <a:schemeClr val="accent2">
                    <a:lumMod val="50000"/>
                  </a:schemeClr>
                </a:solidFill>
              </a:rPr>
              <a:t>3. Data and Preprocessing</a:t>
            </a:r>
            <a:endParaRPr lang="en-IN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28E7B8B-24EF-A5F8-CEE1-8310DE930E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7331460-B780-1483-7890-88FD81121B0A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EE0E1E4-C63F-9EBD-CCB2-39D5C23AFB89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9F724A00-5956-B4B5-E284-226F59D4AE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28-12-2025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97495ED1-1C1F-9178-CB4A-7F1F13502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5</a:t>
            </a:fld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E6BF284-5890-E915-CC5D-B4CDE76197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80973" y="31395"/>
            <a:ext cx="1904503" cy="1058057"/>
          </a:xfrm>
          <a:prstGeom prst="rect">
            <a:avLst/>
          </a:prstGeom>
        </p:spPr>
      </p:pic>
      <p:sp>
        <p:nvSpPr>
          <p:cNvPr id="11" name="Footer Placeholder 1">
            <a:extLst>
              <a:ext uri="{FF2B5EF4-FFF2-40B4-BE49-F238E27FC236}">
                <a16:creationId xmlns:a16="http://schemas.microsoft.com/office/drawing/2014/main" id="{7BC0B0A6-B864-F840-F2CC-C6E16F2C80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14980" y="6472294"/>
            <a:ext cx="6162040" cy="269761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Power Prediction and Energy Arbitrage Modeling for Wind Farms Using ML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6C21595-AC88-1411-6729-3D538F539813}"/>
              </a:ext>
            </a:extLst>
          </p:cNvPr>
          <p:cNvSpPr txBox="1"/>
          <p:nvPr/>
        </p:nvSpPr>
        <p:spPr>
          <a:xfrm>
            <a:off x="229098" y="1308460"/>
            <a:ext cx="4861062" cy="31839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sz="2400" b="1" dirty="0">
                <a:effectLst/>
              </a:rPr>
              <a:t>Wind Data (ERA5):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b="1" dirty="0"/>
              <a:t>Reference: </a:t>
            </a:r>
            <a:endParaRPr lang="en-US" sz="2000" b="1" dirty="0">
              <a:effectLst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effectLst/>
              </a:rPr>
              <a:t>Used ERA5 reanalysis dataset for wind components (</a:t>
            </a:r>
            <a:r>
              <a:rPr lang="en-US" sz="2000" b="1" dirty="0">
                <a:effectLst/>
              </a:rPr>
              <a:t>u100</a:t>
            </a:r>
            <a:r>
              <a:rPr lang="en-US" sz="2000" dirty="0">
                <a:effectLst/>
              </a:rPr>
              <a:t>, </a:t>
            </a:r>
            <a:r>
              <a:rPr lang="en-US" sz="2000" b="1" dirty="0">
                <a:effectLst/>
              </a:rPr>
              <a:t>v100</a:t>
            </a:r>
            <a:r>
              <a:rPr lang="en-US" sz="2000" dirty="0">
                <a:effectLst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effectLst/>
              </a:rPr>
              <a:t>Calculated wind speed at </a:t>
            </a:r>
            <a:r>
              <a:rPr lang="en-US" sz="2000" b="1" dirty="0">
                <a:effectLst/>
              </a:rPr>
              <a:t>100m</a:t>
            </a:r>
            <a:endParaRPr lang="en-US" sz="2000" dirty="0">
              <a:effectLst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effectLst/>
              </a:rPr>
              <a:t>Converted to a clean CSV file </a:t>
            </a:r>
            <a:r>
              <a:rPr lang="en-US" sz="2000" b="1" dirty="0">
                <a:effectLst/>
              </a:rPr>
              <a:t>(wind_speed.csv)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0488FEA-317D-D4BD-84D7-9609D8E004DF}"/>
              </a:ext>
            </a:extLst>
          </p:cNvPr>
          <p:cNvSpPr txBox="1"/>
          <p:nvPr/>
        </p:nvSpPr>
        <p:spPr>
          <a:xfrm>
            <a:off x="5090160" y="1214302"/>
            <a:ext cx="6776720" cy="17989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400" b="1" dirty="0">
                <a:effectLst/>
              </a:rPr>
              <a:t>2. Electricity Price Data: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b="1" dirty="0">
                <a:effectLst/>
              </a:rPr>
              <a:t>Reference: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effectLst/>
              </a:rPr>
              <a:t>Imported </a:t>
            </a:r>
            <a:r>
              <a:rPr lang="en-US" sz="2000" b="1" dirty="0"/>
              <a:t>sport</a:t>
            </a:r>
            <a:r>
              <a:rPr lang="en-US" sz="2000" b="1" dirty="0">
                <a:effectLst/>
              </a:rPr>
              <a:t> market prices</a:t>
            </a:r>
            <a:r>
              <a:rPr lang="en-US" sz="2000" dirty="0">
                <a:effectLst/>
              </a:rPr>
              <a:t> (</a:t>
            </a:r>
            <a:r>
              <a:rPr lang="en-US" sz="2000" dirty="0"/>
              <a:t>EUR/MW</a:t>
            </a:r>
            <a:r>
              <a:rPr lang="en-US" sz="2000" dirty="0">
                <a:effectLst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effectLst/>
              </a:rPr>
              <a:t>Cleaned timestamps and extracted </a:t>
            </a:r>
            <a:r>
              <a:rPr lang="en-US" sz="2000" b="1" dirty="0">
                <a:effectLst/>
              </a:rPr>
              <a:t>hour</a:t>
            </a:r>
            <a:r>
              <a:rPr lang="en-US" sz="2000" dirty="0">
                <a:effectLst/>
              </a:rPr>
              <a:t> and </a:t>
            </a:r>
            <a:r>
              <a:rPr lang="en-US" sz="2000" b="1" dirty="0">
                <a:effectLst/>
              </a:rPr>
              <a:t>month</a:t>
            </a:r>
            <a:endParaRPr lang="en-US" sz="2000" dirty="0">
              <a:effectLst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970F4D4-8E00-6210-47DE-9CA7E3739DDC}"/>
              </a:ext>
            </a:extLst>
          </p:cNvPr>
          <p:cNvSpPr txBox="1"/>
          <p:nvPr/>
        </p:nvSpPr>
        <p:spPr>
          <a:xfrm>
            <a:off x="5090160" y="3229106"/>
            <a:ext cx="6217920" cy="24452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400" b="1" dirty="0">
                <a:effectLst/>
              </a:rPr>
              <a:t>3. Power Curve Processing: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effectLst/>
              </a:rPr>
              <a:t>Location: </a:t>
            </a:r>
            <a:r>
              <a:rPr lang="en-US" sz="2000" b="1" dirty="0" err="1"/>
              <a:t>Reusenkoog</a:t>
            </a:r>
            <a:r>
              <a:rPr lang="en-US" sz="2000" b="1" dirty="0"/>
              <a:t>, Germany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/>
              <a:t>Scaled for </a:t>
            </a:r>
            <a:r>
              <a:rPr lang="en-US" sz="2000" b="1" dirty="0"/>
              <a:t>51 turbines</a:t>
            </a:r>
            <a:r>
              <a:rPr lang="en-US" sz="2000" dirty="0"/>
              <a:t> (total farm capacity) </a:t>
            </a:r>
            <a:r>
              <a:rPr lang="en-US" sz="2000" b="1" dirty="0">
                <a:solidFill>
                  <a:schemeClr val="accent1"/>
                </a:solidFill>
              </a:rPr>
              <a:t>(1)</a:t>
            </a:r>
            <a:endParaRPr lang="en-US" sz="2000" b="1" dirty="0">
              <a:solidFill>
                <a:schemeClr val="accent1"/>
              </a:solidFill>
              <a:effectLst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effectLst/>
              </a:rPr>
              <a:t>Used </a:t>
            </a:r>
            <a:r>
              <a:rPr lang="en-US" sz="2000" b="1" dirty="0">
                <a:effectLst/>
              </a:rPr>
              <a:t>Vestas V112‑3.3 MW</a:t>
            </a:r>
            <a:r>
              <a:rPr lang="en-US" sz="2000" dirty="0">
                <a:effectLst/>
              </a:rPr>
              <a:t> turbine power curve </a:t>
            </a:r>
            <a:r>
              <a:rPr lang="en-US" sz="2000" b="1" dirty="0">
                <a:solidFill>
                  <a:schemeClr val="accent1"/>
                </a:solidFill>
              </a:rPr>
              <a:t>(2)</a:t>
            </a:r>
            <a:endParaRPr lang="en-US" sz="2000" dirty="0">
              <a:effectLst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effectLst/>
              </a:rPr>
              <a:t>Converted wind speed → power output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76951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DA1613-9B75-4CBB-D37A-691710DAB6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10B81-4490-C917-4EDE-6C9C9290F9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665" y="235576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b="1" dirty="0">
                <a:solidFill>
                  <a:schemeClr val="accent2">
                    <a:lumMod val="50000"/>
                  </a:schemeClr>
                </a:solidFill>
              </a:rPr>
              <a:t>4. Flowchart</a:t>
            </a:r>
            <a:endParaRPr lang="en-IN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968AA75-D1F9-9C23-2239-A5D0DF1539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2342695-38DD-FCF4-74CA-12E2DA78F67E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B13251A-1339-7643-59D2-BB0B5EE5D116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C1D55B74-F352-0217-CCC0-2FEB987949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28-12-2025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AC3DF7DE-23C3-17FE-1253-A7E59E498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6</a:t>
            </a:fld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4E0325E-3499-954A-04D5-D1DE41E6B5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80973" y="31395"/>
            <a:ext cx="1904503" cy="1058057"/>
          </a:xfrm>
          <a:prstGeom prst="rect">
            <a:avLst/>
          </a:prstGeom>
        </p:spPr>
      </p:pic>
      <p:sp>
        <p:nvSpPr>
          <p:cNvPr id="11" name="Footer Placeholder 1">
            <a:extLst>
              <a:ext uri="{FF2B5EF4-FFF2-40B4-BE49-F238E27FC236}">
                <a16:creationId xmlns:a16="http://schemas.microsoft.com/office/drawing/2014/main" id="{00188286-C376-0B51-8627-5B0211C807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14980" y="6472294"/>
            <a:ext cx="6162040" cy="269761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Power Prediction and Energy Arbitrage Modeling for Wind Farms Using ML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9" name="Flowchart: Connector 8">
            <a:extLst>
              <a:ext uri="{FF2B5EF4-FFF2-40B4-BE49-F238E27FC236}">
                <a16:creationId xmlns:a16="http://schemas.microsoft.com/office/drawing/2014/main" id="{948B291B-4DB2-5764-6C94-CA3B6993545D}"/>
              </a:ext>
            </a:extLst>
          </p:cNvPr>
          <p:cNvSpPr/>
          <p:nvPr/>
        </p:nvSpPr>
        <p:spPr>
          <a:xfrm>
            <a:off x="426721" y="1512641"/>
            <a:ext cx="995680" cy="640080"/>
          </a:xfrm>
          <a:prstGeom prst="flowChartConnector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Start</a:t>
            </a:r>
            <a:endParaRPr lang="en-DE" dirty="0"/>
          </a:p>
        </p:txBody>
      </p:sp>
      <p:sp>
        <p:nvSpPr>
          <p:cNvPr id="12" name="Flowchart: Alternate Process 11">
            <a:extLst>
              <a:ext uri="{FF2B5EF4-FFF2-40B4-BE49-F238E27FC236}">
                <a16:creationId xmlns:a16="http://schemas.microsoft.com/office/drawing/2014/main" id="{7DBDB01F-0566-119C-1195-AC94F1A2B62F}"/>
              </a:ext>
            </a:extLst>
          </p:cNvPr>
          <p:cNvSpPr/>
          <p:nvPr/>
        </p:nvSpPr>
        <p:spPr>
          <a:xfrm>
            <a:off x="1825283" y="1316128"/>
            <a:ext cx="2288540" cy="1046989"/>
          </a:xfrm>
          <a:prstGeom prst="flowChartAlternateProcess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Load wind data, Finding wind speed &amp; Save CSV file </a:t>
            </a:r>
            <a:endParaRPr lang="en-DE" dirty="0"/>
          </a:p>
        </p:txBody>
      </p:sp>
      <p:sp>
        <p:nvSpPr>
          <p:cNvPr id="15" name="Flowchart: Alternate Process 14">
            <a:extLst>
              <a:ext uri="{FF2B5EF4-FFF2-40B4-BE49-F238E27FC236}">
                <a16:creationId xmlns:a16="http://schemas.microsoft.com/office/drawing/2014/main" id="{3B250FBE-22D2-EDDD-64F7-E7EBB4F3ED6A}"/>
              </a:ext>
            </a:extLst>
          </p:cNvPr>
          <p:cNvSpPr/>
          <p:nvPr/>
        </p:nvSpPr>
        <p:spPr>
          <a:xfrm>
            <a:off x="4557165" y="1318541"/>
            <a:ext cx="1680895" cy="1046988"/>
          </a:xfrm>
          <a:prstGeom prst="flowChartAlternateProcess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Load market prize data</a:t>
            </a:r>
            <a:endParaRPr lang="en-DE" dirty="0"/>
          </a:p>
        </p:txBody>
      </p:sp>
      <p:sp>
        <p:nvSpPr>
          <p:cNvPr id="16" name="Flowchart: Alternate Process 15">
            <a:extLst>
              <a:ext uri="{FF2B5EF4-FFF2-40B4-BE49-F238E27FC236}">
                <a16:creationId xmlns:a16="http://schemas.microsoft.com/office/drawing/2014/main" id="{703B2D3C-6DC6-A9F0-43A5-74551743547F}"/>
              </a:ext>
            </a:extLst>
          </p:cNvPr>
          <p:cNvSpPr/>
          <p:nvPr/>
        </p:nvSpPr>
        <p:spPr>
          <a:xfrm>
            <a:off x="6835544" y="1316129"/>
            <a:ext cx="2341476" cy="1046988"/>
          </a:xfrm>
          <a:prstGeom prst="flowChartAlternateProcess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Compute form power output based on power curve</a:t>
            </a:r>
            <a:endParaRPr lang="en-DE" dirty="0"/>
          </a:p>
        </p:txBody>
      </p:sp>
      <p:sp>
        <p:nvSpPr>
          <p:cNvPr id="19" name="Flowchart: Alternate Process 18">
            <a:extLst>
              <a:ext uri="{FF2B5EF4-FFF2-40B4-BE49-F238E27FC236}">
                <a16:creationId xmlns:a16="http://schemas.microsoft.com/office/drawing/2014/main" id="{DE615038-333C-B0FB-2466-0C84323116B4}"/>
              </a:ext>
            </a:extLst>
          </p:cNvPr>
          <p:cNvSpPr/>
          <p:nvPr/>
        </p:nvSpPr>
        <p:spPr>
          <a:xfrm>
            <a:off x="9557265" y="1330250"/>
            <a:ext cx="2341476" cy="1046988"/>
          </a:xfrm>
          <a:prstGeom prst="flowChartAlternateProcess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Apply Polynomial &amp; Linear regression ML models</a:t>
            </a:r>
            <a:endParaRPr lang="en-DE" dirty="0"/>
          </a:p>
        </p:txBody>
      </p:sp>
      <p:sp>
        <p:nvSpPr>
          <p:cNvPr id="20" name="Flowchart: Alternate Process 19">
            <a:extLst>
              <a:ext uri="{FF2B5EF4-FFF2-40B4-BE49-F238E27FC236}">
                <a16:creationId xmlns:a16="http://schemas.microsoft.com/office/drawing/2014/main" id="{AAC931A2-9D20-467A-0106-105ABDDA8759}"/>
              </a:ext>
            </a:extLst>
          </p:cNvPr>
          <p:cNvSpPr/>
          <p:nvPr/>
        </p:nvSpPr>
        <p:spPr>
          <a:xfrm>
            <a:off x="9705855" y="3207548"/>
            <a:ext cx="2044296" cy="1046988"/>
          </a:xfrm>
          <a:prstGeom prst="flowChartAlternateProcess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Evaluate or verification of models</a:t>
            </a:r>
            <a:endParaRPr lang="en-DE" dirty="0"/>
          </a:p>
        </p:txBody>
      </p:sp>
      <p:sp>
        <p:nvSpPr>
          <p:cNvPr id="21" name="Flowchart: Alternate Process 20">
            <a:extLst>
              <a:ext uri="{FF2B5EF4-FFF2-40B4-BE49-F238E27FC236}">
                <a16:creationId xmlns:a16="http://schemas.microsoft.com/office/drawing/2014/main" id="{44352169-2481-AB76-6223-99611E4C4CEF}"/>
              </a:ext>
            </a:extLst>
          </p:cNvPr>
          <p:cNvSpPr/>
          <p:nvPr/>
        </p:nvSpPr>
        <p:spPr>
          <a:xfrm>
            <a:off x="6984134" y="3207548"/>
            <a:ext cx="2044296" cy="1046988"/>
          </a:xfrm>
          <a:prstGeom prst="flowChartAlternateProcess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Apply Logistic regression ML model</a:t>
            </a:r>
            <a:endParaRPr lang="en-DE" dirty="0"/>
          </a:p>
        </p:txBody>
      </p:sp>
      <p:sp>
        <p:nvSpPr>
          <p:cNvPr id="22" name="Flowchart: Alternate Process 21">
            <a:extLst>
              <a:ext uri="{FF2B5EF4-FFF2-40B4-BE49-F238E27FC236}">
                <a16:creationId xmlns:a16="http://schemas.microsoft.com/office/drawing/2014/main" id="{A61F81D4-BE55-8C40-0743-62D492D21948}"/>
              </a:ext>
            </a:extLst>
          </p:cNvPr>
          <p:cNvSpPr/>
          <p:nvPr/>
        </p:nvSpPr>
        <p:spPr>
          <a:xfrm>
            <a:off x="4722743" y="3334848"/>
            <a:ext cx="1567956" cy="798883"/>
          </a:xfrm>
          <a:prstGeom prst="flowChartAlternateProcess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Verified model</a:t>
            </a:r>
            <a:endParaRPr lang="en-DE" dirty="0"/>
          </a:p>
        </p:txBody>
      </p:sp>
      <p:sp>
        <p:nvSpPr>
          <p:cNvPr id="23" name="Flowchart: Alternate Process 22">
            <a:extLst>
              <a:ext uri="{FF2B5EF4-FFF2-40B4-BE49-F238E27FC236}">
                <a16:creationId xmlns:a16="http://schemas.microsoft.com/office/drawing/2014/main" id="{0C95882E-CD7B-903C-06F7-203FC2092D01}"/>
              </a:ext>
            </a:extLst>
          </p:cNvPr>
          <p:cNvSpPr/>
          <p:nvPr/>
        </p:nvSpPr>
        <p:spPr>
          <a:xfrm>
            <a:off x="2431663" y="3334848"/>
            <a:ext cx="1567956" cy="798883"/>
          </a:xfrm>
          <a:prstGeom prst="flowChartAlternateProcess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Plot graphs</a:t>
            </a:r>
            <a:endParaRPr lang="en-DE" dirty="0"/>
          </a:p>
        </p:txBody>
      </p:sp>
      <p:sp>
        <p:nvSpPr>
          <p:cNvPr id="24" name="Flowchart: Alternate Process 23">
            <a:extLst>
              <a:ext uri="{FF2B5EF4-FFF2-40B4-BE49-F238E27FC236}">
                <a16:creationId xmlns:a16="http://schemas.microsoft.com/office/drawing/2014/main" id="{AAECEAED-8DC4-E619-85C0-0AECD8D195B1}"/>
              </a:ext>
            </a:extLst>
          </p:cNvPr>
          <p:cNvSpPr/>
          <p:nvPr/>
        </p:nvSpPr>
        <p:spPr>
          <a:xfrm>
            <a:off x="155428" y="3329066"/>
            <a:ext cx="1567956" cy="798883"/>
          </a:xfrm>
          <a:prstGeom prst="flowChartAlternateProcess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CSV File</a:t>
            </a:r>
            <a:endParaRPr lang="en-DE" dirty="0"/>
          </a:p>
        </p:txBody>
      </p:sp>
      <p:sp>
        <p:nvSpPr>
          <p:cNvPr id="25" name="Flowchart: Alternate Process 24">
            <a:extLst>
              <a:ext uri="{FF2B5EF4-FFF2-40B4-BE49-F238E27FC236}">
                <a16:creationId xmlns:a16="http://schemas.microsoft.com/office/drawing/2014/main" id="{B8174135-FFEA-9327-ACBA-4D6065EF457D}"/>
              </a:ext>
            </a:extLst>
          </p:cNvPr>
          <p:cNvSpPr/>
          <p:nvPr/>
        </p:nvSpPr>
        <p:spPr>
          <a:xfrm>
            <a:off x="55786" y="5021676"/>
            <a:ext cx="1769497" cy="964972"/>
          </a:xfrm>
          <a:prstGeom prst="flowChartAlternateProcess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Compare economical model</a:t>
            </a:r>
            <a:endParaRPr lang="en-DE" dirty="0"/>
          </a:p>
        </p:txBody>
      </p:sp>
      <p:sp>
        <p:nvSpPr>
          <p:cNvPr id="26" name="Flowchart: Alternate Process 25">
            <a:extLst>
              <a:ext uri="{FF2B5EF4-FFF2-40B4-BE49-F238E27FC236}">
                <a16:creationId xmlns:a16="http://schemas.microsoft.com/office/drawing/2014/main" id="{A1038547-10F8-B3E9-2DDF-38F34F066C94}"/>
              </a:ext>
            </a:extLst>
          </p:cNvPr>
          <p:cNvSpPr/>
          <p:nvPr/>
        </p:nvSpPr>
        <p:spPr>
          <a:xfrm>
            <a:off x="2209800" y="5100054"/>
            <a:ext cx="1567956" cy="798883"/>
          </a:xfrm>
          <a:prstGeom prst="flowChartAlternateProcess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Create plots</a:t>
            </a:r>
            <a:endParaRPr lang="en-DE" dirty="0"/>
          </a:p>
        </p:txBody>
      </p:sp>
      <p:sp>
        <p:nvSpPr>
          <p:cNvPr id="28" name="Flowchart: Connector 27">
            <a:extLst>
              <a:ext uri="{FF2B5EF4-FFF2-40B4-BE49-F238E27FC236}">
                <a16:creationId xmlns:a16="http://schemas.microsoft.com/office/drawing/2014/main" id="{A01B4F21-B33A-377D-3755-31DF0CB1BD84}"/>
              </a:ext>
            </a:extLst>
          </p:cNvPr>
          <p:cNvSpPr/>
          <p:nvPr/>
        </p:nvSpPr>
        <p:spPr>
          <a:xfrm>
            <a:off x="4661784" y="5188595"/>
            <a:ext cx="995680" cy="640080"/>
          </a:xfrm>
          <a:prstGeom prst="flowChartConnector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Stop</a:t>
            </a:r>
            <a:endParaRPr lang="en-DE" dirty="0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170FB258-945E-62F7-F846-B54B3A5CBC06}"/>
              </a:ext>
            </a:extLst>
          </p:cNvPr>
          <p:cNvCxnSpPr>
            <a:stCxn id="9" idx="6"/>
            <a:endCxn id="12" idx="1"/>
          </p:cNvCxnSpPr>
          <p:nvPr/>
        </p:nvCxnSpPr>
        <p:spPr>
          <a:xfrm>
            <a:off x="1422401" y="1832681"/>
            <a:ext cx="402882" cy="69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2356286-C3D8-F17B-D46D-289D22AA6D26}"/>
              </a:ext>
            </a:extLst>
          </p:cNvPr>
          <p:cNvCxnSpPr>
            <a:stCxn id="12" idx="3"/>
            <a:endCxn id="15" idx="1"/>
          </p:cNvCxnSpPr>
          <p:nvPr/>
        </p:nvCxnSpPr>
        <p:spPr>
          <a:xfrm>
            <a:off x="4113823" y="1839623"/>
            <a:ext cx="443342" cy="24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6446554-A7D8-C17D-B72C-2B4B7ED5591E}"/>
              </a:ext>
            </a:extLst>
          </p:cNvPr>
          <p:cNvCxnSpPr>
            <a:stCxn id="15" idx="3"/>
            <a:endCxn id="16" idx="1"/>
          </p:cNvCxnSpPr>
          <p:nvPr/>
        </p:nvCxnSpPr>
        <p:spPr>
          <a:xfrm flipV="1">
            <a:off x="6238060" y="1839623"/>
            <a:ext cx="597484" cy="24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6001A3E8-1A60-4CA3-DF0D-72E6A1B2ED26}"/>
              </a:ext>
            </a:extLst>
          </p:cNvPr>
          <p:cNvCxnSpPr>
            <a:cxnSpLocks/>
            <a:stCxn id="16" idx="3"/>
            <a:endCxn id="19" idx="1"/>
          </p:cNvCxnSpPr>
          <p:nvPr/>
        </p:nvCxnSpPr>
        <p:spPr>
          <a:xfrm>
            <a:off x="9177020" y="1839623"/>
            <a:ext cx="380245" cy="141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F4F87ED1-CCBB-65AE-70C6-4C837227E54A}"/>
              </a:ext>
            </a:extLst>
          </p:cNvPr>
          <p:cNvCxnSpPr>
            <a:stCxn id="19" idx="2"/>
            <a:endCxn id="20" idx="0"/>
          </p:cNvCxnSpPr>
          <p:nvPr/>
        </p:nvCxnSpPr>
        <p:spPr>
          <a:xfrm>
            <a:off x="10728003" y="2377238"/>
            <a:ext cx="0" cy="8303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6246BB1A-5C89-338E-A782-AEEB0C95DB9A}"/>
              </a:ext>
            </a:extLst>
          </p:cNvPr>
          <p:cNvCxnSpPr>
            <a:stCxn id="20" idx="1"/>
            <a:endCxn id="21" idx="3"/>
          </p:cNvCxnSpPr>
          <p:nvPr/>
        </p:nvCxnSpPr>
        <p:spPr>
          <a:xfrm flipH="1">
            <a:off x="9028430" y="3731042"/>
            <a:ext cx="6774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2B13980E-4A91-27E0-6EE8-4C0374FAB715}"/>
              </a:ext>
            </a:extLst>
          </p:cNvPr>
          <p:cNvCxnSpPr>
            <a:stCxn id="21" idx="1"/>
            <a:endCxn id="22" idx="3"/>
          </p:cNvCxnSpPr>
          <p:nvPr/>
        </p:nvCxnSpPr>
        <p:spPr>
          <a:xfrm flipH="1">
            <a:off x="6290699" y="3731042"/>
            <a:ext cx="693435" cy="32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93F2FDBE-DDD2-CA5E-DF32-3DCD4FBE3855}"/>
              </a:ext>
            </a:extLst>
          </p:cNvPr>
          <p:cNvCxnSpPr>
            <a:stCxn id="22" idx="1"/>
            <a:endCxn id="23" idx="3"/>
          </p:cNvCxnSpPr>
          <p:nvPr/>
        </p:nvCxnSpPr>
        <p:spPr>
          <a:xfrm flipH="1">
            <a:off x="3999619" y="3734290"/>
            <a:ext cx="7231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4D3E12DF-8416-393D-888C-D10837911B6E}"/>
              </a:ext>
            </a:extLst>
          </p:cNvPr>
          <p:cNvCxnSpPr>
            <a:stCxn id="23" idx="1"/>
            <a:endCxn id="24" idx="3"/>
          </p:cNvCxnSpPr>
          <p:nvPr/>
        </p:nvCxnSpPr>
        <p:spPr>
          <a:xfrm flipH="1" flipV="1">
            <a:off x="1723384" y="3728508"/>
            <a:ext cx="708279" cy="57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14C329E2-520A-D12A-2AAF-C20593D8CEC9}"/>
              </a:ext>
            </a:extLst>
          </p:cNvPr>
          <p:cNvCxnSpPr>
            <a:stCxn id="24" idx="2"/>
            <a:endCxn id="25" idx="0"/>
          </p:cNvCxnSpPr>
          <p:nvPr/>
        </p:nvCxnSpPr>
        <p:spPr>
          <a:xfrm>
            <a:off x="939406" y="4127949"/>
            <a:ext cx="1129" cy="8937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1A2BA325-1A94-80CE-B027-7004D0B1451C}"/>
              </a:ext>
            </a:extLst>
          </p:cNvPr>
          <p:cNvCxnSpPr>
            <a:stCxn id="25" idx="3"/>
            <a:endCxn id="26" idx="1"/>
          </p:cNvCxnSpPr>
          <p:nvPr/>
        </p:nvCxnSpPr>
        <p:spPr>
          <a:xfrm flipV="1">
            <a:off x="1825283" y="5499496"/>
            <a:ext cx="384517" cy="46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6E292733-1859-91C2-301F-9FA4B5FE1A5A}"/>
              </a:ext>
            </a:extLst>
          </p:cNvPr>
          <p:cNvCxnSpPr>
            <a:stCxn id="26" idx="3"/>
            <a:endCxn id="28" idx="2"/>
          </p:cNvCxnSpPr>
          <p:nvPr/>
        </p:nvCxnSpPr>
        <p:spPr>
          <a:xfrm>
            <a:off x="3777756" y="5499496"/>
            <a:ext cx="884028" cy="91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37466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7F9F2B-7B29-AE44-F4FF-F5F7039FD7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380A8-40C5-0ACE-55EA-7F6E21B3F6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665" y="235576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b="1" dirty="0">
                <a:solidFill>
                  <a:schemeClr val="accent2">
                    <a:lumMod val="50000"/>
                  </a:schemeClr>
                </a:solidFill>
              </a:rPr>
              <a:t>5. Machine Learning Models</a:t>
            </a:r>
            <a:endParaRPr lang="en-IN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8DFAAAD-CC68-C23A-5F94-F49A9D265A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6B44278-4D9B-0651-F2CE-DE1E209EFE92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EFF6FE7-4951-E184-DE57-ADBD6571DAAE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F888993A-DA4B-AEF0-12C3-AFCC3C9073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28-12-2025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5A31C010-7AAD-7F92-0E66-4C5D0EC6D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7</a:t>
            </a:fld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A9039B2-AE38-38BF-2188-563792A012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80973" y="31395"/>
            <a:ext cx="1904503" cy="1058057"/>
          </a:xfrm>
          <a:prstGeom prst="rect">
            <a:avLst/>
          </a:prstGeom>
        </p:spPr>
      </p:pic>
      <p:sp>
        <p:nvSpPr>
          <p:cNvPr id="11" name="Footer Placeholder 1">
            <a:extLst>
              <a:ext uri="{FF2B5EF4-FFF2-40B4-BE49-F238E27FC236}">
                <a16:creationId xmlns:a16="http://schemas.microsoft.com/office/drawing/2014/main" id="{E434283A-F8C2-D64E-4EAA-1FAB463CB3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14980" y="6472294"/>
            <a:ext cx="6162040" cy="269761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Power Prediction and Energy Arbitrage Modeling for Wind Farms Using ML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758D018-231C-0F9E-D0C9-EDD59F1E61CE}"/>
              </a:ext>
            </a:extLst>
          </p:cNvPr>
          <p:cNvSpPr txBox="1"/>
          <p:nvPr/>
        </p:nvSpPr>
        <p:spPr>
          <a:xfrm>
            <a:off x="229098" y="1317341"/>
            <a:ext cx="2011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Why ML?</a:t>
            </a:r>
            <a:endParaRPr lang="en-DE" sz="3600" b="1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5B2A4918-7B12-BB73-F1BC-3D94CD5CD6F8}"/>
              </a:ext>
            </a:extLst>
          </p:cNvPr>
          <p:cNvSpPr/>
          <p:nvPr/>
        </p:nvSpPr>
        <p:spPr>
          <a:xfrm>
            <a:off x="1605875" y="3612354"/>
            <a:ext cx="5186182" cy="55716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DE" dirty="0">
                <a:solidFill>
                  <a:schemeClr val="tx1"/>
                </a:solidFill>
              </a:rPr>
              <a:t>Gives a more mathematical and accurate solution</a:t>
            </a:r>
            <a:endParaRPr lang="en-DE" altLang="en-DE" dirty="0">
              <a:solidFill>
                <a:schemeClr val="tx1"/>
              </a:solidFill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D2A1DAB1-5F81-FDDD-74FC-AFE0A06F1C39}"/>
              </a:ext>
            </a:extLst>
          </p:cNvPr>
          <p:cNvSpPr/>
          <p:nvPr/>
        </p:nvSpPr>
        <p:spPr>
          <a:xfrm>
            <a:off x="1234938" y="2853714"/>
            <a:ext cx="4313214" cy="55716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150000"/>
              </a:lnSpc>
              <a:defRPr/>
            </a:pPr>
            <a:r>
              <a:rPr lang="en-DE" altLang="en-DE" dirty="0">
                <a:solidFill>
                  <a:schemeClr val="tx1"/>
                </a:solidFill>
              </a:rPr>
              <a:t>ML helps automate STORE vs SELL decisions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4DC442F5-32AA-4543-4AD2-3E5EF4E4A652}"/>
              </a:ext>
            </a:extLst>
          </p:cNvPr>
          <p:cNvSpPr/>
          <p:nvPr/>
        </p:nvSpPr>
        <p:spPr>
          <a:xfrm>
            <a:off x="2354044" y="5117231"/>
            <a:ext cx="6037039" cy="55716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DE" altLang="en-DE" dirty="0">
                <a:solidFill>
                  <a:schemeClr val="tx1"/>
                </a:solidFill>
              </a:rPr>
              <a:t>ML learns from historical data and improves decision accuracy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9F28FA18-8F71-87E2-F8AB-CBC6169B4CB0}"/>
              </a:ext>
            </a:extLst>
          </p:cNvPr>
          <p:cNvSpPr/>
          <p:nvPr/>
        </p:nvSpPr>
        <p:spPr>
          <a:xfrm>
            <a:off x="1939202" y="4351988"/>
            <a:ext cx="5506926" cy="55716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DE" altLang="en-DE" dirty="0">
                <a:solidFill>
                  <a:schemeClr val="tx1"/>
                </a:solidFill>
              </a:rPr>
              <a:t>Patterns are </a:t>
            </a:r>
            <a:r>
              <a:rPr lang="en-DE" altLang="en-DE" b="1" dirty="0">
                <a:solidFill>
                  <a:schemeClr val="tx1"/>
                </a:solidFill>
              </a:rPr>
              <a:t>non‑linear</a:t>
            </a:r>
            <a:r>
              <a:rPr lang="en-DE" altLang="en-DE" dirty="0">
                <a:solidFill>
                  <a:schemeClr val="tx1"/>
                </a:solidFill>
              </a:rPr>
              <a:t> and difficult to capture manually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1CCBBB4E-78CD-2873-11B8-1AD87A915CE7}"/>
              </a:ext>
            </a:extLst>
          </p:cNvPr>
          <p:cNvSpPr/>
          <p:nvPr/>
        </p:nvSpPr>
        <p:spPr>
          <a:xfrm>
            <a:off x="276058" y="2229982"/>
            <a:ext cx="541195" cy="48282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  <a:endParaRPr kumimoji="0" lang="LID4096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77AD81F-EADB-44C8-759B-68D2CDF59C5E}"/>
              </a:ext>
            </a:extLst>
          </p:cNvPr>
          <p:cNvSpPr/>
          <p:nvPr/>
        </p:nvSpPr>
        <p:spPr>
          <a:xfrm>
            <a:off x="517858" y="2979119"/>
            <a:ext cx="541195" cy="48282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  <a:endParaRPr kumimoji="0" lang="LID4096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CA4D35D-3BAE-FFFF-A793-3F9F301245C3}"/>
              </a:ext>
            </a:extLst>
          </p:cNvPr>
          <p:cNvSpPr/>
          <p:nvPr/>
        </p:nvSpPr>
        <p:spPr>
          <a:xfrm>
            <a:off x="838900" y="3728321"/>
            <a:ext cx="541195" cy="48282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  <a:endParaRPr kumimoji="0" lang="LID4096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87A72CB6-6A59-2F62-6736-F33A039CC160}"/>
              </a:ext>
            </a:extLst>
          </p:cNvPr>
          <p:cNvSpPr/>
          <p:nvPr/>
        </p:nvSpPr>
        <p:spPr>
          <a:xfrm>
            <a:off x="1214178" y="4469174"/>
            <a:ext cx="541195" cy="48282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</a:t>
            </a:r>
            <a:endParaRPr kumimoji="0" lang="LID4096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9EC79D4-ED5C-4B6D-E8F6-510F3A5DE86D}"/>
              </a:ext>
            </a:extLst>
          </p:cNvPr>
          <p:cNvSpPr/>
          <p:nvPr/>
        </p:nvSpPr>
        <p:spPr>
          <a:xfrm>
            <a:off x="1668605" y="5210027"/>
            <a:ext cx="541195" cy="48282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5</a:t>
            </a:r>
            <a:endParaRPr kumimoji="0" lang="LID4096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60873434-3B29-A277-D4FE-7957722A652B}"/>
              </a:ext>
            </a:extLst>
          </p:cNvPr>
          <p:cNvSpPr/>
          <p:nvPr/>
        </p:nvSpPr>
        <p:spPr>
          <a:xfrm>
            <a:off x="1009167" y="2114080"/>
            <a:ext cx="3462575" cy="55716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DE" dirty="0">
                <a:solidFill>
                  <a:schemeClr val="tx1"/>
                </a:solidFill>
              </a:rPr>
              <a:t>Fast growing and widely used field</a:t>
            </a:r>
            <a:endParaRPr lang="en-DE" altLang="en-DE" dirty="0">
              <a:solidFill>
                <a:schemeClr val="tx1"/>
              </a:solidFill>
            </a:endParaRPr>
          </a:p>
        </p:txBody>
      </p:sp>
      <p:pic>
        <p:nvPicPr>
          <p:cNvPr id="2051" name="Picture 3">
            <a:extLst>
              <a:ext uri="{FF2B5EF4-FFF2-40B4-BE49-F238E27FC236}">
                <a16:creationId xmlns:a16="http://schemas.microsoft.com/office/drawing/2014/main" id="{7547501D-2C3F-B469-C90B-CB5739EDF4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1422" y="1318615"/>
            <a:ext cx="4414520" cy="2120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7287552A-603B-541D-CCB8-917D0763393E}"/>
              </a:ext>
            </a:extLst>
          </p:cNvPr>
          <p:cNvSpPr txBox="1"/>
          <p:nvPr/>
        </p:nvSpPr>
        <p:spPr>
          <a:xfrm>
            <a:off x="7824002" y="3484009"/>
            <a:ext cx="3793258" cy="244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Reference: </a:t>
            </a:r>
            <a:r>
              <a:rPr lang="en-US" sz="1000" dirty="0">
                <a:hlinkClick r:id="rId5"/>
              </a:rPr>
              <a:t>https://www.vecteezy.com/free-photos/machine-learning</a:t>
            </a:r>
            <a:r>
              <a:rPr lang="en-US" sz="1000" dirty="0"/>
              <a:t> </a:t>
            </a:r>
            <a:endParaRPr lang="en-DE" sz="1000" dirty="0"/>
          </a:p>
        </p:txBody>
      </p:sp>
    </p:spTree>
    <p:extLst>
      <p:ext uri="{BB962C8B-B14F-4D97-AF65-F5344CB8AC3E}">
        <p14:creationId xmlns:p14="http://schemas.microsoft.com/office/powerpoint/2010/main" val="3956087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9" grpId="0" animBg="1"/>
      <p:bldP spid="22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3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319D3D-ACC3-35FF-8D59-35F513F84A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27B026-CC74-1C59-CCA9-5C9684E1B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665" y="235576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b="1" dirty="0">
                <a:solidFill>
                  <a:schemeClr val="accent2">
                    <a:lumMod val="50000"/>
                  </a:schemeClr>
                </a:solidFill>
              </a:rPr>
              <a:t>5. Machine Learning Models</a:t>
            </a:r>
            <a:endParaRPr lang="en-IN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9D0EDC2-361F-2DFA-6D01-E559F71660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71E1980-3BA2-0571-E248-0DC584DC9E21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79DC129-1340-3F70-4C94-23A24071FC39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26033DBC-66E8-5E48-D847-25B7C76014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28-12-2025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FE37CC7D-1BCC-E5BD-2395-1A5E2C70D1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8</a:t>
            </a:fld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16AEC2F-D774-09F5-7B21-A6A59352BA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80973" y="31395"/>
            <a:ext cx="1904503" cy="1058057"/>
          </a:xfrm>
          <a:prstGeom prst="rect">
            <a:avLst/>
          </a:prstGeom>
        </p:spPr>
      </p:pic>
      <p:sp>
        <p:nvSpPr>
          <p:cNvPr id="11" name="Footer Placeholder 1">
            <a:extLst>
              <a:ext uri="{FF2B5EF4-FFF2-40B4-BE49-F238E27FC236}">
                <a16:creationId xmlns:a16="http://schemas.microsoft.com/office/drawing/2014/main" id="{0DCC4A28-F3F2-2D09-3295-9211A40173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14980" y="6472294"/>
            <a:ext cx="6162040" cy="269761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Power Prediction and Energy Arbitrage Modeling for Wind Farms Using ML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7451C9B-C859-577E-BC44-46DEA09C2138}"/>
              </a:ext>
            </a:extLst>
          </p:cNvPr>
          <p:cNvSpPr/>
          <p:nvPr/>
        </p:nvSpPr>
        <p:spPr>
          <a:xfrm>
            <a:off x="2884347" y="2773419"/>
            <a:ext cx="1044866" cy="50165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Input</a:t>
            </a:r>
            <a:endParaRPr lang="en-D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0E817C8-A809-3450-78D7-3182AEC2A4E3}"/>
              </a:ext>
            </a:extLst>
          </p:cNvPr>
          <p:cNvSpPr/>
          <p:nvPr/>
        </p:nvSpPr>
        <p:spPr>
          <a:xfrm>
            <a:off x="4674863" y="2502021"/>
            <a:ext cx="2001328" cy="104444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Polynomial &amp; Regression Model</a:t>
            </a:r>
            <a:endParaRPr lang="en-DE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44C96A3-53F9-AC76-200C-5E31F3AF3D4D}"/>
              </a:ext>
            </a:extLst>
          </p:cNvPr>
          <p:cNvSpPr/>
          <p:nvPr/>
        </p:nvSpPr>
        <p:spPr>
          <a:xfrm>
            <a:off x="7704826" y="2776373"/>
            <a:ext cx="1268083" cy="50164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Output</a:t>
            </a:r>
            <a:endParaRPr lang="en-DE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A91806A-A1D4-2071-1B80-E5656D1D795D}"/>
              </a:ext>
            </a:extLst>
          </p:cNvPr>
          <p:cNvCxnSpPr>
            <a:stCxn id="3" idx="3"/>
            <a:endCxn id="4" idx="1"/>
          </p:cNvCxnSpPr>
          <p:nvPr/>
        </p:nvCxnSpPr>
        <p:spPr>
          <a:xfrm>
            <a:off x="3929213" y="3024244"/>
            <a:ext cx="7456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619834F-1A3F-084D-FF52-81654F3DC6D3}"/>
              </a:ext>
            </a:extLst>
          </p:cNvPr>
          <p:cNvCxnSpPr>
            <a:stCxn id="4" idx="3"/>
            <a:endCxn id="8" idx="1"/>
          </p:cNvCxnSpPr>
          <p:nvPr/>
        </p:nvCxnSpPr>
        <p:spPr>
          <a:xfrm>
            <a:off x="6676191" y="3024244"/>
            <a:ext cx="1028635" cy="29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A0E9D6D7-2D1B-ABC2-E5F8-1A993B32AEFA}"/>
              </a:ext>
            </a:extLst>
          </p:cNvPr>
          <p:cNvSpPr txBox="1"/>
          <p:nvPr/>
        </p:nvSpPr>
        <p:spPr>
          <a:xfrm>
            <a:off x="124049" y="1946527"/>
            <a:ext cx="15268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Number of Wind Turbine</a:t>
            </a:r>
            <a:endParaRPr lang="en-DE" dirty="0"/>
          </a:p>
        </p:txBody>
      </p: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CC707C61-0A7B-8855-0E9E-8035B065048C}"/>
              </a:ext>
            </a:extLst>
          </p:cNvPr>
          <p:cNvCxnSpPr>
            <a:cxnSpLocks/>
            <a:stCxn id="29" idx="3"/>
            <a:endCxn id="3" idx="1"/>
          </p:cNvCxnSpPr>
          <p:nvPr/>
        </p:nvCxnSpPr>
        <p:spPr>
          <a:xfrm>
            <a:off x="1650925" y="2269693"/>
            <a:ext cx="1233422" cy="754551"/>
          </a:xfrm>
          <a:prstGeom prst="bentConnector3">
            <a:avLst>
              <a:gd name="adj1" fmla="val 7587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D5B6115B-5BC6-57A1-DE08-0741770521B0}"/>
              </a:ext>
            </a:extLst>
          </p:cNvPr>
          <p:cNvSpPr txBox="1"/>
          <p:nvPr/>
        </p:nvSpPr>
        <p:spPr>
          <a:xfrm>
            <a:off x="124049" y="2849663"/>
            <a:ext cx="1526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Wind speed</a:t>
            </a:r>
            <a:endParaRPr lang="en-DE" dirty="0"/>
          </a:p>
        </p:txBody>
      </p: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387F4B3B-720A-FD02-CDC6-F3B8809907C4}"/>
              </a:ext>
            </a:extLst>
          </p:cNvPr>
          <p:cNvCxnSpPr>
            <a:stCxn id="37" idx="3"/>
            <a:endCxn id="3" idx="1"/>
          </p:cNvCxnSpPr>
          <p:nvPr/>
        </p:nvCxnSpPr>
        <p:spPr>
          <a:xfrm flipV="1">
            <a:off x="1650925" y="3024244"/>
            <a:ext cx="1233422" cy="1008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23D35C7D-AA13-6BD5-F583-9AF6BE73E094}"/>
              </a:ext>
            </a:extLst>
          </p:cNvPr>
          <p:cNvSpPr txBox="1"/>
          <p:nvPr/>
        </p:nvSpPr>
        <p:spPr>
          <a:xfrm>
            <a:off x="229098" y="3525498"/>
            <a:ext cx="1526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Power curve</a:t>
            </a:r>
            <a:endParaRPr lang="en-DE" dirty="0"/>
          </a:p>
        </p:txBody>
      </p: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30B5216F-6D98-B824-FC36-E6214BE7945B}"/>
              </a:ext>
            </a:extLst>
          </p:cNvPr>
          <p:cNvCxnSpPr>
            <a:cxnSpLocks/>
            <a:stCxn id="40" idx="3"/>
            <a:endCxn id="3" idx="1"/>
          </p:cNvCxnSpPr>
          <p:nvPr/>
        </p:nvCxnSpPr>
        <p:spPr>
          <a:xfrm flipV="1">
            <a:off x="1755974" y="3024244"/>
            <a:ext cx="1128373" cy="685920"/>
          </a:xfrm>
          <a:prstGeom prst="bentConnector3">
            <a:avLst>
              <a:gd name="adj1" fmla="val 7217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BCA44EA3-3EA6-DE5F-AA15-AB476A0A56F8}"/>
              </a:ext>
            </a:extLst>
          </p:cNvPr>
          <p:cNvSpPr/>
          <p:nvPr/>
        </p:nvSpPr>
        <p:spPr>
          <a:xfrm>
            <a:off x="7602770" y="4407436"/>
            <a:ext cx="1472194" cy="75854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Evaluate Model</a:t>
            </a:r>
            <a:endParaRPr lang="en-DE" dirty="0"/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CAF9A2C9-07A5-FE91-68AD-EE12645DFB50}"/>
              </a:ext>
            </a:extLst>
          </p:cNvPr>
          <p:cNvCxnSpPr>
            <a:stCxn id="8" idx="2"/>
            <a:endCxn id="58" idx="0"/>
          </p:cNvCxnSpPr>
          <p:nvPr/>
        </p:nvCxnSpPr>
        <p:spPr>
          <a:xfrm flipH="1">
            <a:off x="8338867" y="3278015"/>
            <a:ext cx="1" cy="11294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045E8EC6-21A0-1331-4231-204BA60D02E1}"/>
              </a:ext>
            </a:extLst>
          </p:cNvPr>
          <p:cNvSpPr txBox="1"/>
          <p:nvPr/>
        </p:nvSpPr>
        <p:spPr>
          <a:xfrm>
            <a:off x="10539441" y="4028020"/>
            <a:ext cx="593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R2</a:t>
            </a:r>
            <a:endParaRPr lang="en-DE" dirty="0"/>
          </a:p>
        </p:txBody>
      </p:sp>
      <p:sp>
        <p:nvSpPr>
          <p:cNvPr id="2048" name="TextBox 2047">
            <a:extLst>
              <a:ext uri="{FF2B5EF4-FFF2-40B4-BE49-F238E27FC236}">
                <a16:creationId xmlns:a16="http://schemas.microsoft.com/office/drawing/2014/main" id="{5B67B482-6FCD-B42F-EBAC-5529E9ECA56E}"/>
              </a:ext>
            </a:extLst>
          </p:cNvPr>
          <p:cNvSpPr txBox="1"/>
          <p:nvPr/>
        </p:nvSpPr>
        <p:spPr>
          <a:xfrm>
            <a:off x="10539441" y="4582077"/>
            <a:ext cx="726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RMSE</a:t>
            </a:r>
            <a:endParaRPr lang="en-DE" dirty="0"/>
          </a:p>
        </p:txBody>
      </p:sp>
      <p:sp>
        <p:nvSpPr>
          <p:cNvPr id="2049" name="TextBox 2048">
            <a:extLst>
              <a:ext uri="{FF2B5EF4-FFF2-40B4-BE49-F238E27FC236}">
                <a16:creationId xmlns:a16="http://schemas.microsoft.com/office/drawing/2014/main" id="{57A66CF0-4573-9C5D-552D-948C9637B5AC}"/>
              </a:ext>
            </a:extLst>
          </p:cNvPr>
          <p:cNvSpPr txBox="1"/>
          <p:nvPr/>
        </p:nvSpPr>
        <p:spPr>
          <a:xfrm>
            <a:off x="10539441" y="5136075"/>
            <a:ext cx="726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MAE</a:t>
            </a:r>
            <a:endParaRPr lang="en-DE" dirty="0"/>
          </a:p>
        </p:txBody>
      </p:sp>
      <p:cxnSp>
        <p:nvCxnSpPr>
          <p:cNvPr id="2054" name="Connector: Elbow 2053">
            <a:extLst>
              <a:ext uri="{FF2B5EF4-FFF2-40B4-BE49-F238E27FC236}">
                <a16:creationId xmlns:a16="http://schemas.microsoft.com/office/drawing/2014/main" id="{D8E94FD7-03D9-2D93-DBBE-E0A770EF92C5}"/>
              </a:ext>
            </a:extLst>
          </p:cNvPr>
          <p:cNvCxnSpPr>
            <a:stCxn id="58" idx="3"/>
            <a:endCxn id="63" idx="1"/>
          </p:cNvCxnSpPr>
          <p:nvPr/>
        </p:nvCxnSpPr>
        <p:spPr>
          <a:xfrm flipV="1">
            <a:off x="9074964" y="4212686"/>
            <a:ext cx="1464477" cy="574025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056" name="Straight Arrow Connector 2055">
            <a:extLst>
              <a:ext uri="{FF2B5EF4-FFF2-40B4-BE49-F238E27FC236}">
                <a16:creationId xmlns:a16="http://schemas.microsoft.com/office/drawing/2014/main" id="{8CD1286C-1789-BE82-9955-77F4659C8171}"/>
              </a:ext>
            </a:extLst>
          </p:cNvPr>
          <p:cNvCxnSpPr>
            <a:stCxn id="58" idx="3"/>
            <a:endCxn id="2048" idx="1"/>
          </p:cNvCxnSpPr>
          <p:nvPr/>
        </p:nvCxnSpPr>
        <p:spPr>
          <a:xfrm flipV="1">
            <a:off x="9074964" y="4766743"/>
            <a:ext cx="1464477" cy="1996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058" name="Connector: Elbow 2057">
            <a:extLst>
              <a:ext uri="{FF2B5EF4-FFF2-40B4-BE49-F238E27FC236}">
                <a16:creationId xmlns:a16="http://schemas.microsoft.com/office/drawing/2014/main" id="{FA19E0EC-3C6C-75BE-56A5-01D3163C4794}"/>
              </a:ext>
            </a:extLst>
          </p:cNvPr>
          <p:cNvCxnSpPr>
            <a:cxnSpLocks/>
            <a:stCxn id="58" idx="3"/>
            <a:endCxn id="2049" idx="1"/>
          </p:cNvCxnSpPr>
          <p:nvPr/>
        </p:nvCxnSpPr>
        <p:spPr>
          <a:xfrm>
            <a:off x="9074964" y="4786711"/>
            <a:ext cx="1464477" cy="534030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064" name="TextBox 2063">
            <a:extLst>
              <a:ext uri="{FF2B5EF4-FFF2-40B4-BE49-F238E27FC236}">
                <a16:creationId xmlns:a16="http://schemas.microsoft.com/office/drawing/2014/main" id="{4BB103A0-EEA3-70A1-FBB6-7ECFA8F656AA}"/>
              </a:ext>
            </a:extLst>
          </p:cNvPr>
          <p:cNvSpPr txBox="1"/>
          <p:nvPr/>
        </p:nvSpPr>
        <p:spPr>
          <a:xfrm>
            <a:off x="9863836" y="2136177"/>
            <a:ext cx="23281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Polynomial and linear trend on hourly based</a:t>
            </a:r>
            <a:endParaRPr lang="en-DE" dirty="0"/>
          </a:p>
        </p:txBody>
      </p:sp>
      <p:sp>
        <p:nvSpPr>
          <p:cNvPr id="2065" name="TextBox 2064">
            <a:extLst>
              <a:ext uri="{FF2B5EF4-FFF2-40B4-BE49-F238E27FC236}">
                <a16:creationId xmlns:a16="http://schemas.microsoft.com/office/drawing/2014/main" id="{F2E7F37D-4722-1647-A662-7A7F6CA3F3D2}"/>
              </a:ext>
            </a:extLst>
          </p:cNvPr>
          <p:cNvSpPr txBox="1"/>
          <p:nvPr/>
        </p:nvSpPr>
        <p:spPr>
          <a:xfrm>
            <a:off x="9874854" y="3134653"/>
            <a:ext cx="22106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polynomial and linear trend on days based</a:t>
            </a:r>
            <a:endParaRPr lang="en-DE" dirty="0"/>
          </a:p>
        </p:txBody>
      </p:sp>
      <p:cxnSp>
        <p:nvCxnSpPr>
          <p:cNvPr id="2066" name="Connector: Elbow 2065">
            <a:extLst>
              <a:ext uri="{FF2B5EF4-FFF2-40B4-BE49-F238E27FC236}">
                <a16:creationId xmlns:a16="http://schemas.microsoft.com/office/drawing/2014/main" id="{7278911C-AB67-B62D-EDAB-139636A78D3D}"/>
              </a:ext>
            </a:extLst>
          </p:cNvPr>
          <p:cNvCxnSpPr>
            <a:cxnSpLocks/>
            <a:stCxn id="8" idx="3"/>
            <a:endCxn id="2064" idx="1"/>
          </p:cNvCxnSpPr>
          <p:nvPr/>
        </p:nvCxnSpPr>
        <p:spPr>
          <a:xfrm flipV="1">
            <a:off x="8972909" y="2459343"/>
            <a:ext cx="890927" cy="567851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069" name="Connector: Elbow 2068">
            <a:extLst>
              <a:ext uri="{FF2B5EF4-FFF2-40B4-BE49-F238E27FC236}">
                <a16:creationId xmlns:a16="http://schemas.microsoft.com/office/drawing/2014/main" id="{E373E342-B093-35A4-A35D-0B436F63FD6B}"/>
              </a:ext>
            </a:extLst>
          </p:cNvPr>
          <p:cNvCxnSpPr>
            <a:cxnSpLocks/>
            <a:stCxn id="8" idx="3"/>
            <a:endCxn id="2065" idx="1"/>
          </p:cNvCxnSpPr>
          <p:nvPr/>
        </p:nvCxnSpPr>
        <p:spPr>
          <a:xfrm>
            <a:off x="8972909" y="3027194"/>
            <a:ext cx="901945" cy="430625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075" name="Connector: Elbow 2074">
            <a:extLst>
              <a:ext uri="{FF2B5EF4-FFF2-40B4-BE49-F238E27FC236}">
                <a16:creationId xmlns:a16="http://schemas.microsoft.com/office/drawing/2014/main" id="{F8CBA958-2521-36D9-FB3A-844AB2D771E1}"/>
              </a:ext>
            </a:extLst>
          </p:cNvPr>
          <p:cNvCxnSpPr>
            <a:stCxn id="58" idx="1"/>
            <a:endCxn id="3" idx="2"/>
          </p:cNvCxnSpPr>
          <p:nvPr/>
        </p:nvCxnSpPr>
        <p:spPr>
          <a:xfrm rot="10800000">
            <a:off x="3406780" y="3275069"/>
            <a:ext cx="4195990" cy="151164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6" name="TextBox 2075">
            <a:extLst>
              <a:ext uri="{FF2B5EF4-FFF2-40B4-BE49-F238E27FC236}">
                <a16:creationId xmlns:a16="http://schemas.microsoft.com/office/drawing/2014/main" id="{DC49DF7C-4E5A-ACD7-25BB-7108EF61F9F6}"/>
              </a:ext>
            </a:extLst>
          </p:cNvPr>
          <p:cNvSpPr txBox="1"/>
          <p:nvPr/>
        </p:nvSpPr>
        <p:spPr>
          <a:xfrm>
            <a:off x="4827263" y="4838670"/>
            <a:ext cx="1696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 focusing yet</a:t>
            </a:r>
            <a:endParaRPr lang="en-DE" dirty="0"/>
          </a:p>
        </p:txBody>
      </p:sp>
      <p:sp>
        <p:nvSpPr>
          <p:cNvPr id="2077" name="TextBox 2076">
            <a:extLst>
              <a:ext uri="{FF2B5EF4-FFF2-40B4-BE49-F238E27FC236}">
                <a16:creationId xmlns:a16="http://schemas.microsoft.com/office/drawing/2014/main" id="{9F6D9AF3-70CA-5799-0B70-F75A7CB52B9A}"/>
              </a:ext>
            </a:extLst>
          </p:cNvPr>
          <p:cNvSpPr txBox="1"/>
          <p:nvPr/>
        </p:nvSpPr>
        <p:spPr>
          <a:xfrm>
            <a:off x="3406779" y="1259479"/>
            <a:ext cx="59837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/>
              <a:t>Block Diagram of Wind Farm Model:</a:t>
            </a:r>
            <a:endParaRPr lang="en-DE" sz="2800" b="1" u="sng" dirty="0"/>
          </a:p>
        </p:txBody>
      </p:sp>
      <p:sp>
        <p:nvSpPr>
          <p:cNvPr id="2078" name="TextBox 2077">
            <a:extLst>
              <a:ext uri="{FF2B5EF4-FFF2-40B4-BE49-F238E27FC236}">
                <a16:creationId xmlns:a16="http://schemas.microsoft.com/office/drawing/2014/main" id="{D2C3D543-11B8-38B2-35EB-79D7A5639896}"/>
              </a:ext>
            </a:extLst>
          </p:cNvPr>
          <p:cNvSpPr txBox="1"/>
          <p:nvPr/>
        </p:nvSpPr>
        <p:spPr>
          <a:xfrm>
            <a:off x="229098" y="4172592"/>
            <a:ext cx="1315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Date &amp; time</a:t>
            </a:r>
            <a:endParaRPr lang="en-DE" dirty="0"/>
          </a:p>
        </p:txBody>
      </p:sp>
      <p:cxnSp>
        <p:nvCxnSpPr>
          <p:cNvPr id="2079" name="Connector: Elbow 2078">
            <a:extLst>
              <a:ext uri="{FF2B5EF4-FFF2-40B4-BE49-F238E27FC236}">
                <a16:creationId xmlns:a16="http://schemas.microsoft.com/office/drawing/2014/main" id="{B1E5EE36-57C1-9A39-C6D4-9A86AA9C301E}"/>
              </a:ext>
            </a:extLst>
          </p:cNvPr>
          <p:cNvCxnSpPr>
            <a:cxnSpLocks/>
            <a:stCxn id="2078" idx="3"/>
            <a:endCxn id="3" idx="1"/>
          </p:cNvCxnSpPr>
          <p:nvPr/>
        </p:nvCxnSpPr>
        <p:spPr>
          <a:xfrm flipV="1">
            <a:off x="1544128" y="3024244"/>
            <a:ext cx="1340219" cy="1333014"/>
          </a:xfrm>
          <a:prstGeom prst="bentConnector3">
            <a:avLst>
              <a:gd name="adj1" fmla="val 7703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62490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D7D5D6-DD0D-FDAF-F208-F9AF3419FB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6E262-497A-4552-6370-7A32109A2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665" y="235576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b="1" dirty="0">
                <a:solidFill>
                  <a:schemeClr val="accent2">
                    <a:lumMod val="50000"/>
                  </a:schemeClr>
                </a:solidFill>
              </a:rPr>
              <a:t>5. Machine Learning Models</a:t>
            </a:r>
            <a:endParaRPr lang="en-IN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B93CB02-488A-7E19-8938-42EA53CB0C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887A90D-19BF-5723-BE14-2B8776B880EB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5E20D50-3EAB-3FF2-19CA-5850BA7440F4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6A7E84EE-7DBC-95C2-D43E-6D51820A1B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28-12-2025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60C2FB5E-BC90-2009-2A17-16560A4F6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9</a:t>
            </a:fld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E2BDC17-5EDB-8EAE-1DBF-7E50370DFB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80973" y="31395"/>
            <a:ext cx="1904503" cy="1058057"/>
          </a:xfrm>
          <a:prstGeom prst="rect">
            <a:avLst/>
          </a:prstGeom>
        </p:spPr>
      </p:pic>
      <p:sp>
        <p:nvSpPr>
          <p:cNvPr id="11" name="Footer Placeholder 1">
            <a:extLst>
              <a:ext uri="{FF2B5EF4-FFF2-40B4-BE49-F238E27FC236}">
                <a16:creationId xmlns:a16="http://schemas.microsoft.com/office/drawing/2014/main" id="{9B9DCEBA-5F18-D63F-527D-2948372835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14980" y="6472294"/>
            <a:ext cx="6162040" cy="269761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Power Prediction and Energy Arbitrage Modeling for Wind Farms Using ML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ED398C9-EDB9-75E2-588E-7FD21075BEB4}"/>
              </a:ext>
            </a:extLst>
          </p:cNvPr>
          <p:cNvSpPr/>
          <p:nvPr/>
        </p:nvSpPr>
        <p:spPr>
          <a:xfrm>
            <a:off x="2884347" y="2773419"/>
            <a:ext cx="1044866" cy="50165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Input</a:t>
            </a:r>
            <a:endParaRPr lang="en-D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195CB7C-7107-5E29-AE3C-56501C0485DD}"/>
              </a:ext>
            </a:extLst>
          </p:cNvPr>
          <p:cNvSpPr/>
          <p:nvPr/>
        </p:nvSpPr>
        <p:spPr>
          <a:xfrm>
            <a:off x="4674863" y="2502021"/>
            <a:ext cx="2001328" cy="104444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Logistic Regression Model</a:t>
            </a:r>
            <a:endParaRPr lang="en-DE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6416218-4B6C-7266-8DFB-BF550D08DB52}"/>
              </a:ext>
            </a:extLst>
          </p:cNvPr>
          <p:cNvSpPr/>
          <p:nvPr/>
        </p:nvSpPr>
        <p:spPr>
          <a:xfrm>
            <a:off x="7704826" y="2776373"/>
            <a:ext cx="1268083" cy="50164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Output</a:t>
            </a:r>
            <a:endParaRPr lang="en-DE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B45A69E-560B-C248-C8C8-1ED056F9041C}"/>
              </a:ext>
            </a:extLst>
          </p:cNvPr>
          <p:cNvCxnSpPr>
            <a:stCxn id="3" idx="3"/>
            <a:endCxn id="4" idx="1"/>
          </p:cNvCxnSpPr>
          <p:nvPr/>
        </p:nvCxnSpPr>
        <p:spPr>
          <a:xfrm>
            <a:off x="3929213" y="3024244"/>
            <a:ext cx="7456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016A4DB-9E94-1444-06AC-2CADAAA16AA0}"/>
              </a:ext>
            </a:extLst>
          </p:cNvPr>
          <p:cNvCxnSpPr>
            <a:stCxn id="4" idx="3"/>
            <a:endCxn id="8" idx="1"/>
          </p:cNvCxnSpPr>
          <p:nvPr/>
        </p:nvCxnSpPr>
        <p:spPr>
          <a:xfrm>
            <a:off x="6676191" y="3024244"/>
            <a:ext cx="1028635" cy="29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C3750F0A-09B1-0C26-6C49-51D07BC360BA}"/>
              </a:ext>
            </a:extLst>
          </p:cNvPr>
          <p:cNvSpPr txBox="1"/>
          <p:nvPr/>
        </p:nvSpPr>
        <p:spPr>
          <a:xfrm>
            <a:off x="124049" y="1946527"/>
            <a:ext cx="1808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Power (Model 1)</a:t>
            </a:r>
            <a:endParaRPr lang="en-DE" dirty="0"/>
          </a:p>
        </p:txBody>
      </p: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B6410556-5551-C8F3-E4B1-0CDB6B5871A6}"/>
              </a:ext>
            </a:extLst>
          </p:cNvPr>
          <p:cNvCxnSpPr>
            <a:cxnSpLocks/>
            <a:stCxn id="29" idx="3"/>
            <a:endCxn id="3" idx="1"/>
          </p:cNvCxnSpPr>
          <p:nvPr/>
        </p:nvCxnSpPr>
        <p:spPr>
          <a:xfrm>
            <a:off x="1932317" y="2131193"/>
            <a:ext cx="952030" cy="89305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EDDB28B2-258B-621D-CB57-FB7E361143A6}"/>
              </a:ext>
            </a:extLst>
          </p:cNvPr>
          <p:cNvSpPr txBox="1"/>
          <p:nvPr/>
        </p:nvSpPr>
        <p:spPr>
          <a:xfrm>
            <a:off x="181005" y="2357869"/>
            <a:ext cx="7226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Price</a:t>
            </a:r>
            <a:endParaRPr lang="en-DE" dirty="0"/>
          </a:p>
        </p:txBody>
      </p: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BC65A7BC-C5EA-0FEC-BBEE-9A5D4BF4D993}"/>
              </a:ext>
            </a:extLst>
          </p:cNvPr>
          <p:cNvCxnSpPr>
            <a:cxnSpLocks/>
            <a:stCxn id="37" idx="3"/>
            <a:endCxn id="3" idx="1"/>
          </p:cNvCxnSpPr>
          <p:nvPr/>
        </p:nvCxnSpPr>
        <p:spPr>
          <a:xfrm>
            <a:off x="903683" y="2542535"/>
            <a:ext cx="1980664" cy="481709"/>
          </a:xfrm>
          <a:prstGeom prst="bentConnector3">
            <a:avLst>
              <a:gd name="adj1" fmla="val 7569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82E3FD0F-F8AB-81F7-471A-E1AD27F18B37}"/>
              </a:ext>
            </a:extLst>
          </p:cNvPr>
          <p:cNvSpPr txBox="1"/>
          <p:nvPr/>
        </p:nvSpPr>
        <p:spPr>
          <a:xfrm>
            <a:off x="181005" y="3543055"/>
            <a:ext cx="18498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Seasonal Demand Index</a:t>
            </a:r>
            <a:endParaRPr lang="en-DE" dirty="0"/>
          </a:p>
        </p:txBody>
      </p: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B0CD8983-40BF-9A21-B1B1-6868EDB695C5}"/>
              </a:ext>
            </a:extLst>
          </p:cNvPr>
          <p:cNvCxnSpPr>
            <a:cxnSpLocks/>
            <a:stCxn id="40" idx="3"/>
            <a:endCxn id="3" idx="1"/>
          </p:cNvCxnSpPr>
          <p:nvPr/>
        </p:nvCxnSpPr>
        <p:spPr>
          <a:xfrm flipV="1">
            <a:off x="2030873" y="3024244"/>
            <a:ext cx="853474" cy="841977"/>
          </a:xfrm>
          <a:prstGeom prst="bentConnector3">
            <a:avLst>
              <a:gd name="adj1" fmla="val 4494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4" name="TextBox 2063">
            <a:extLst>
              <a:ext uri="{FF2B5EF4-FFF2-40B4-BE49-F238E27FC236}">
                <a16:creationId xmlns:a16="http://schemas.microsoft.com/office/drawing/2014/main" id="{31D959CE-36BF-81DA-4087-0A14916AB20D}"/>
              </a:ext>
            </a:extLst>
          </p:cNvPr>
          <p:cNvSpPr txBox="1"/>
          <p:nvPr/>
        </p:nvSpPr>
        <p:spPr>
          <a:xfrm>
            <a:off x="9863836" y="2136177"/>
            <a:ext cx="23281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Coefficient Interpretation</a:t>
            </a:r>
            <a:endParaRPr lang="en-DE" dirty="0"/>
          </a:p>
        </p:txBody>
      </p:sp>
      <p:sp>
        <p:nvSpPr>
          <p:cNvPr id="2065" name="TextBox 2064">
            <a:extLst>
              <a:ext uri="{FF2B5EF4-FFF2-40B4-BE49-F238E27FC236}">
                <a16:creationId xmlns:a16="http://schemas.microsoft.com/office/drawing/2014/main" id="{923C97D1-2887-FE6E-958B-1AA9C86D6661}"/>
              </a:ext>
            </a:extLst>
          </p:cNvPr>
          <p:cNvSpPr txBox="1"/>
          <p:nvPr/>
        </p:nvSpPr>
        <p:spPr>
          <a:xfrm>
            <a:off x="9874854" y="3134653"/>
            <a:ext cx="23919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Decision Plot</a:t>
            </a:r>
          </a:p>
          <a:p>
            <a:r>
              <a:rPr lang="en-US" dirty="0"/>
              <a:t>(SELL (0) or STORE (1))</a:t>
            </a:r>
            <a:endParaRPr lang="en-DE" dirty="0"/>
          </a:p>
        </p:txBody>
      </p:sp>
      <p:cxnSp>
        <p:nvCxnSpPr>
          <p:cNvPr id="2066" name="Connector: Elbow 2065">
            <a:extLst>
              <a:ext uri="{FF2B5EF4-FFF2-40B4-BE49-F238E27FC236}">
                <a16:creationId xmlns:a16="http://schemas.microsoft.com/office/drawing/2014/main" id="{EBE9D2C9-1BE5-786C-0B39-7C51D12BDB8C}"/>
              </a:ext>
            </a:extLst>
          </p:cNvPr>
          <p:cNvCxnSpPr>
            <a:cxnSpLocks/>
            <a:stCxn id="8" idx="3"/>
            <a:endCxn id="2064" idx="1"/>
          </p:cNvCxnSpPr>
          <p:nvPr/>
        </p:nvCxnSpPr>
        <p:spPr>
          <a:xfrm flipV="1">
            <a:off x="8972909" y="2459343"/>
            <a:ext cx="890927" cy="567851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069" name="Connector: Elbow 2068">
            <a:extLst>
              <a:ext uri="{FF2B5EF4-FFF2-40B4-BE49-F238E27FC236}">
                <a16:creationId xmlns:a16="http://schemas.microsoft.com/office/drawing/2014/main" id="{EF5A7281-61AA-6ABC-C7D6-BD7B989ADAF2}"/>
              </a:ext>
            </a:extLst>
          </p:cNvPr>
          <p:cNvCxnSpPr>
            <a:cxnSpLocks/>
            <a:stCxn id="8" idx="3"/>
            <a:endCxn id="2065" idx="1"/>
          </p:cNvCxnSpPr>
          <p:nvPr/>
        </p:nvCxnSpPr>
        <p:spPr>
          <a:xfrm>
            <a:off x="8972909" y="3027194"/>
            <a:ext cx="901945" cy="430625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075" name="Connector: Elbow 2074">
            <a:extLst>
              <a:ext uri="{FF2B5EF4-FFF2-40B4-BE49-F238E27FC236}">
                <a16:creationId xmlns:a16="http://schemas.microsoft.com/office/drawing/2014/main" id="{95064D9B-FEB4-C38B-EB66-352C7B940915}"/>
              </a:ext>
            </a:extLst>
          </p:cNvPr>
          <p:cNvCxnSpPr>
            <a:cxnSpLocks/>
            <a:stCxn id="8" idx="2"/>
            <a:endCxn id="3" idx="2"/>
          </p:cNvCxnSpPr>
          <p:nvPr/>
        </p:nvCxnSpPr>
        <p:spPr>
          <a:xfrm rot="5400000" flipH="1">
            <a:off x="5871351" y="810498"/>
            <a:ext cx="2946" cy="4932088"/>
          </a:xfrm>
          <a:prstGeom prst="bentConnector3">
            <a:avLst>
              <a:gd name="adj1" fmla="val -5256082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6" name="TextBox 2075">
            <a:extLst>
              <a:ext uri="{FF2B5EF4-FFF2-40B4-BE49-F238E27FC236}">
                <a16:creationId xmlns:a16="http://schemas.microsoft.com/office/drawing/2014/main" id="{034D9A2D-923F-310D-39B2-1702145B0CB0}"/>
              </a:ext>
            </a:extLst>
          </p:cNvPr>
          <p:cNvSpPr txBox="1"/>
          <p:nvPr/>
        </p:nvSpPr>
        <p:spPr>
          <a:xfrm>
            <a:off x="4827263" y="4838670"/>
            <a:ext cx="1696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 focusing yet</a:t>
            </a:r>
            <a:endParaRPr lang="en-DE" dirty="0"/>
          </a:p>
        </p:txBody>
      </p:sp>
      <p:sp>
        <p:nvSpPr>
          <p:cNvPr id="2077" name="TextBox 2076">
            <a:extLst>
              <a:ext uri="{FF2B5EF4-FFF2-40B4-BE49-F238E27FC236}">
                <a16:creationId xmlns:a16="http://schemas.microsoft.com/office/drawing/2014/main" id="{899B8052-6051-268A-3D12-ECB7EA02BD5F}"/>
              </a:ext>
            </a:extLst>
          </p:cNvPr>
          <p:cNvSpPr txBox="1"/>
          <p:nvPr/>
        </p:nvSpPr>
        <p:spPr>
          <a:xfrm>
            <a:off x="4049930" y="1270081"/>
            <a:ext cx="40550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/>
              <a:t>Decision Arbitrage Model:</a:t>
            </a:r>
            <a:endParaRPr lang="en-DE" sz="2800" b="1" u="sng" dirty="0"/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58C91080-94B9-42ED-6CAF-23006CAD60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0178440"/>
              </p:ext>
            </p:extLst>
          </p:nvPr>
        </p:nvGraphicFramePr>
        <p:xfrm>
          <a:off x="229098" y="4221675"/>
          <a:ext cx="2988555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6185">
                  <a:extLst>
                    <a:ext uri="{9D8B030D-6E8A-4147-A177-3AD203B41FA5}">
                      <a16:colId xmlns:a16="http://schemas.microsoft.com/office/drawing/2014/main" val="4275852113"/>
                    </a:ext>
                  </a:extLst>
                </a:gridCol>
                <a:gridCol w="996185">
                  <a:extLst>
                    <a:ext uri="{9D8B030D-6E8A-4147-A177-3AD203B41FA5}">
                      <a16:colId xmlns:a16="http://schemas.microsoft.com/office/drawing/2014/main" val="2713782957"/>
                    </a:ext>
                  </a:extLst>
                </a:gridCol>
                <a:gridCol w="996185">
                  <a:extLst>
                    <a:ext uri="{9D8B030D-6E8A-4147-A177-3AD203B41FA5}">
                      <a16:colId xmlns:a16="http://schemas.microsoft.com/office/drawing/2014/main" val="1280879698"/>
                    </a:ext>
                  </a:extLst>
                </a:gridCol>
              </a:tblGrid>
              <a:tr h="31496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Season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Months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Factor</a:t>
                      </a:r>
                      <a:endParaRPr lang="en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7019590"/>
                  </a:ext>
                </a:extLst>
              </a:tr>
              <a:tr h="34611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Winter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12, 1, 2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1.2</a:t>
                      </a:r>
                      <a:endParaRPr lang="en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6927287"/>
                  </a:ext>
                </a:extLst>
              </a:tr>
              <a:tr h="34611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Spring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3, 4, 5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</a:t>
                      </a:r>
                      <a:endParaRPr lang="en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1057512"/>
                  </a:ext>
                </a:extLst>
              </a:tr>
              <a:tr h="34611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Summer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6, 7, 8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</a:t>
                      </a:r>
                      <a:endParaRPr lang="en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0861711"/>
                  </a:ext>
                </a:extLst>
              </a:tr>
              <a:tr h="34611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Autumn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9, 10, 11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en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7241978"/>
                  </a:ext>
                </a:extLst>
              </a:tr>
            </a:tbl>
          </a:graphicData>
        </a:graphic>
      </p:graphicFrame>
      <p:sp>
        <p:nvSpPr>
          <p:cNvPr id="27" name="TextBox 26">
            <a:extLst>
              <a:ext uri="{FF2B5EF4-FFF2-40B4-BE49-F238E27FC236}">
                <a16:creationId xmlns:a16="http://schemas.microsoft.com/office/drawing/2014/main" id="{464285EF-14B6-E018-9AF3-AF542C6A314D}"/>
              </a:ext>
            </a:extLst>
          </p:cNvPr>
          <p:cNvSpPr txBox="1"/>
          <p:nvPr/>
        </p:nvSpPr>
        <p:spPr>
          <a:xfrm>
            <a:off x="225504" y="2793382"/>
            <a:ext cx="1315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Date &amp; time</a:t>
            </a:r>
            <a:endParaRPr lang="en-DE" dirty="0"/>
          </a:p>
        </p:txBody>
      </p: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285666B5-3CCB-32E3-F203-BDA67F398E48}"/>
              </a:ext>
            </a:extLst>
          </p:cNvPr>
          <p:cNvCxnSpPr>
            <a:cxnSpLocks/>
            <a:stCxn id="27" idx="3"/>
            <a:endCxn id="3" idx="1"/>
          </p:cNvCxnSpPr>
          <p:nvPr/>
        </p:nvCxnSpPr>
        <p:spPr>
          <a:xfrm>
            <a:off x="1540534" y="2978048"/>
            <a:ext cx="1343813" cy="4619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FA4114CC-097E-3652-0300-F6692D077533}"/>
              </a:ext>
            </a:extLst>
          </p:cNvPr>
          <p:cNvSpPr txBox="1"/>
          <p:nvPr/>
        </p:nvSpPr>
        <p:spPr>
          <a:xfrm>
            <a:off x="2406115" y="2070949"/>
            <a:ext cx="2001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Store if price &lt; 25</a:t>
            </a:r>
            <a:endParaRPr lang="en-DE" b="1" dirty="0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ADBD6314-BC87-2226-1F5A-214F73BAEFA5}"/>
              </a:ext>
            </a:extLst>
          </p:cNvPr>
          <p:cNvCxnSpPr>
            <a:cxnSpLocks/>
            <a:stCxn id="33" idx="2"/>
            <a:endCxn id="3" idx="0"/>
          </p:cNvCxnSpPr>
          <p:nvPr/>
        </p:nvCxnSpPr>
        <p:spPr>
          <a:xfrm>
            <a:off x="3406779" y="2440281"/>
            <a:ext cx="1" cy="3331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182FDE43-20E7-883B-A468-CF2255652849}"/>
              </a:ext>
            </a:extLst>
          </p:cNvPr>
          <p:cNvSpPr txBox="1"/>
          <p:nvPr/>
        </p:nvSpPr>
        <p:spPr>
          <a:xfrm>
            <a:off x="9874854" y="4133129"/>
            <a:ext cx="23919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Gives Hours and Days for store energy</a:t>
            </a:r>
            <a:endParaRPr lang="en-DE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42B720E-08BA-D0FA-7F72-D32FEFB53476}"/>
              </a:ext>
            </a:extLst>
          </p:cNvPr>
          <p:cNvSpPr txBox="1"/>
          <p:nvPr/>
        </p:nvSpPr>
        <p:spPr>
          <a:xfrm>
            <a:off x="9863836" y="4879022"/>
            <a:ext cx="2391908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Final CSV File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Hour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Power, price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Store decision</a:t>
            </a:r>
            <a:endParaRPr lang="en-DE" sz="1600" dirty="0"/>
          </a:p>
        </p:txBody>
      </p: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32906BA9-0A8F-B1A3-44E0-FF0B6AE437EC}"/>
              </a:ext>
            </a:extLst>
          </p:cNvPr>
          <p:cNvCxnSpPr>
            <a:cxnSpLocks/>
            <a:stCxn id="8" idx="3"/>
            <a:endCxn id="47" idx="1"/>
          </p:cNvCxnSpPr>
          <p:nvPr/>
        </p:nvCxnSpPr>
        <p:spPr>
          <a:xfrm>
            <a:off x="8972909" y="3027194"/>
            <a:ext cx="901945" cy="1429101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DBEF5380-F8C3-62B4-6F99-66B763EE70B0}"/>
              </a:ext>
            </a:extLst>
          </p:cNvPr>
          <p:cNvCxnSpPr>
            <a:cxnSpLocks/>
            <a:stCxn id="8" idx="3"/>
            <a:endCxn id="48" idx="1"/>
          </p:cNvCxnSpPr>
          <p:nvPr/>
        </p:nvCxnSpPr>
        <p:spPr>
          <a:xfrm>
            <a:off x="8972909" y="3027194"/>
            <a:ext cx="890927" cy="2528937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198898"/>
      </p:ext>
    </p:extLst>
  </p:cSld>
  <p:clrMapOvr>
    <a:masterClrMapping/>
  </p:clrMapOvr>
</p:sld>
</file>

<file path=ppt/theme/theme1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1049</Words>
  <Application>Microsoft Office PowerPoint</Application>
  <PresentationFormat>Widescreen</PresentationFormat>
  <Paragraphs>239</Paragraphs>
  <Slides>17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5" baseType="lpstr">
      <vt:lpstr>Arial</vt:lpstr>
      <vt:lpstr>Calibri</vt:lpstr>
      <vt:lpstr>Calibri Light</vt:lpstr>
      <vt:lpstr>Roboto Black</vt:lpstr>
      <vt:lpstr>Wingdings</vt:lpstr>
      <vt:lpstr>1_Custom Design</vt:lpstr>
      <vt:lpstr>Custom Design</vt:lpstr>
      <vt:lpstr>Packager Shell Object</vt:lpstr>
      <vt:lpstr>PowerPoint Presentation</vt:lpstr>
      <vt:lpstr>PowerPoint Presentation</vt:lpstr>
      <vt:lpstr>1. Introduction</vt:lpstr>
      <vt:lpstr>2. Problem Statements</vt:lpstr>
      <vt:lpstr>3. Data and Preprocessing</vt:lpstr>
      <vt:lpstr>4. Flowchart</vt:lpstr>
      <vt:lpstr>5. Machine Learning Models</vt:lpstr>
      <vt:lpstr>5. Machine Learning Models</vt:lpstr>
      <vt:lpstr>5. Machine Learning Models</vt:lpstr>
      <vt:lpstr>6. Hydrogen Storage Concept</vt:lpstr>
      <vt:lpstr>7. Economic analysis</vt:lpstr>
      <vt:lpstr>8. Results</vt:lpstr>
      <vt:lpstr>8. Results</vt:lpstr>
      <vt:lpstr>8. Results</vt:lpstr>
      <vt:lpstr>9. Conclusion</vt:lpstr>
      <vt:lpstr>10. Future Tasks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karan soni</dc:creator>
  <cp:lastModifiedBy>Karan Soni</cp:lastModifiedBy>
  <cp:revision>343</cp:revision>
  <dcterms:created xsi:type="dcterms:W3CDTF">2023-05-10T09:31:16Z</dcterms:created>
  <dcterms:modified xsi:type="dcterms:W3CDTF">2025-12-28T17:06:56Z</dcterms:modified>
</cp:coreProperties>
</file>